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7" d="100"/>
          <a:sy n="37" d="100"/>
        </p:scale>
        <p:origin x="470" y="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9485EB-D501-43C4-A472-A47E0A2BC77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ADC23EA-7522-4561-B06A-496A1FE0DBB3}">
      <dgm:prSet/>
      <dgm:spPr/>
      <dgm:t>
        <a:bodyPr/>
        <a:lstStyle/>
        <a:p>
          <a:r>
            <a:rPr lang="en-US"/>
            <a:t>Data collection methodology:</a:t>
          </a:r>
        </a:p>
      </dgm:t>
    </dgm:pt>
    <dgm:pt modelId="{823E4101-3243-4BF5-A849-02D580C28A01}" type="parTrans" cxnId="{D636F1F5-8850-449E-B20D-B7C41320757B}">
      <dgm:prSet/>
      <dgm:spPr/>
      <dgm:t>
        <a:bodyPr/>
        <a:lstStyle/>
        <a:p>
          <a:endParaRPr lang="en-US"/>
        </a:p>
      </dgm:t>
    </dgm:pt>
    <dgm:pt modelId="{BF04B8E6-B9B6-464E-8E5D-E312DDF140EE}" type="sibTrans" cxnId="{D636F1F5-8850-449E-B20D-B7C41320757B}">
      <dgm:prSet/>
      <dgm:spPr/>
      <dgm:t>
        <a:bodyPr/>
        <a:lstStyle/>
        <a:p>
          <a:endParaRPr lang="en-US"/>
        </a:p>
      </dgm:t>
    </dgm:pt>
    <dgm:pt modelId="{CFAB39B5-CF02-4EE6-BE66-C9FF675F3D25}">
      <dgm:prSet/>
      <dgm:spPr/>
      <dgm:t>
        <a:bodyPr/>
        <a:lstStyle/>
        <a:p>
          <a:r>
            <a:rPr lang="en-US"/>
            <a:t>Using SpaceX Rest API</a:t>
          </a:r>
        </a:p>
      </dgm:t>
    </dgm:pt>
    <dgm:pt modelId="{DFEC2EC4-A2A2-4DC3-A85D-8B935F5442DD}" type="parTrans" cxnId="{0DA60B45-C420-4EC3-BA1F-F38BDF542572}">
      <dgm:prSet/>
      <dgm:spPr/>
      <dgm:t>
        <a:bodyPr/>
        <a:lstStyle/>
        <a:p>
          <a:endParaRPr lang="en-US"/>
        </a:p>
      </dgm:t>
    </dgm:pt>
    <dgm:pt modelId="{2671B22E-B6D1-4FAB-83D6-7DAE89CB388E}" type="sibTrans" cxnId="{0DA60B45-C420-4EC3-BA1F-F38BDF542572}">
      <dgm:prSet/>
      <dgm:spPr/>
      <dgm:t>
        <a:bodyPr/>
        <a:lstStyle/>
        <a:p>
          <a:endParaRPr lang="en-US"/>
        </a:p>
      </dgm:t>
    </dgm:pt>
    <dgm:pt modelId="{585BAA84-B38F-467E-B993-9F3AFF757C02}">
      <dgm:prSet/>
      <dgm:spPr/>
      <dgm:t>
        <a:bodyPr/>
        <a:lstStyle/>
        <a:p>
          <a:r>
            <a:rPr lang="en-US"/>
            <a:t>Using Web Scrapping from Wikipedia</a:t>
          </a:r>
        </a:p>
      </dgm:t>
    </dgm:pt>
    <dgm:pt modelId="{B236A495-B69C-49BE-8C70-B3F2F345474F}" type="parTrans" cxnId="{CFFCB730-5704-44C1-A788-1B830D57A5CA}">
      <dgm:prSet/>
      <dgm:spPr/>
      <dgm:t>
        <a:bodyPr/>
        <a:lstStyle/>
        <a:p>
          <a:endParaRPr lang="en-US"/>
        </a:p>
      </dgm:t>
    </dgm:pt>
    <dgm:pt modelId="{49423103-37C7-4AE5-B493-7D0E38DFEFEC}" type="sibTrans" cxnId="{CFFCB730-5704-44C1-A788-1B830D57A5CA}">
      <dgm:prSet/>
      <dgm:spPr/>
      <dgm:t>
        <a:bodyPr/>
        <a:lstStyle/>
        <a:p>
          <a:endParaRPr lang="en-US"/>
        </a:p>
      </dgm:t>
    </dgm:pt>
    <dgm:pt modelId="{7AF63474-0C7A-4D26-A4B5-908C16E127D7}">
      <dgm:prSet/>
      <dgm:spPr/>
      <dgm:t>
        <a:bodyPr/>
        <a:lstStyle/>
        <a:p>
          <a:r>
            <a:rPr lang="en-US"/>
            <a:t>Performed data wrangling</a:t>
          </a:r>
        </a:p>
      </dgm:t>
    </dgm:pt>
    <dgm:pt modelId="{F8C4DCD3-2E38-4310-B4EE-19FBF7A6FA3D}" type="parTrans" cxnId="{4F7AEEF6-6B4A-4D9C-8975-1E7C2F84C8CC}">
      <dgm:prSet/>
      <dgm:spPr/>
      <dgm:t>
        <a:bodyPr/>
        <a:lstStyle/>
        <a:p>
          <a:endParaRPr lang="en-US"/>
        </a:p>
      </dgm:t>
    </dgm:pt>
    <dgm:pt modelId="{3E64EA7A-33CB-4E66-B277-8F0B4695D7C7}" type="sibTrans" cxnId="{4F7AEEF6-6B4A-4D9C-8975-1E7C2F84C8CC}">
      <dgm:prSet/>
      <dgm:spPr/>
      <dgm:t>
        <a:bodyPr/>
        <a:lstStyle/>
        <a:p>
          <a:endParaRPr lang="en-US"/>
        </a:p>
      </dgm:t>
    </dgm:pt>
    <dgm:pt modelId="{2497FEDA-95E5-419B-9988-7633D3F1B8FD}">
      <dgm:prSet/>
      <dgm:spPr/>
      <dgm:t>
        <a:bodyPr/>
        <a:lstStyle/>
        <a:p>
          <a:r>
            <a:rPr lang="en-US"/>
            <a:t>Filtering the data</a:t>
          </a:r>
        </a:p>
      </dgm:t>
    </dgm:pt>
    <dgm:pt modelId="{758FD995-6410-4016-85F9-BDD672873ACF}" type="parTrans" cxnId="{D38FF4E6-A132-4E2A-B317-9274297D49B7}">
      <dgm:prSet/>
      <dgm:spPr/>
      <dgm:t>
        <a:bodyPr/>
        <a:lstStyle/>
        <a:p>
          <a:endParaRPr lang="en-US"/>
        </a:p>
      </dgm:t>
    </dgm:pt>
    <dgm:pt modelId="{0813C48E-4FD6-447D-8574-72B17ECB3A80}" type="sibTrans" cxnId="{D38FF4E6-A132-4E2A-B317-9274297D49B7}">
      <dgm:prSet/>
      <dgm:spPr/>
      <dgm:t>
        <a:bodyPr/>
        <a:lstStyle/>
        <a:p>
          <a:endParaRPr lang="en-US"/>
        </a:p>
      </dgm:t>
    </dgm:pt>
    <dgm:pt modelId="{4D1E9093-15E6-4000-9856-AFE90F45B739}">
      <dgm:prSet/>
      <dgm:spPr/>
      <dgm:t>
        <a:bodyPr/>
        <a:lstStyle/>
        <a:p>
          <a:r>
            <a:rPr lang="en-US"/>
            <a:t>Dealing with missing values</a:t>
          </a:r>
        </a:p>
      </dgm:t>
    </dgm:pt>
    <dgm:pt modelId="{0AFE6762-0947-441C-80E0-EAE86519322F}" type="parTrans" cxnId="{A8F9A295-2D91-4387-9ACD-4382FD582781}">
      <dgm:prSet/>
      <dgm:spPr/>
      <dgm:t>
        <a:bodyPr/>
        <a:lstStyle/>
        <a:p>
          <a:endParaRPr lang="en-US"/>
        </a:p>
      </dgm:t>
    </dgm:pt>
    <dgm:pt modelId="{BCD6ED20-8C3C-44F1-B7D9-19F1CB4A1492}" type="sibTrans" cxnId="{A8F9A295-2D91-4387-9ACD-4382FD582781}">
      <dgm:prSet/>
      <dgm:spPr/>
      <dgm:t>
        <a:bodyPr/>
        <a:lstStyle/>
        <a:p>
          <a:endParaRPr lang="en-US"/>
        </a:p>
      </dgm:t>
    </dgm:pt>
    <dgm:pt modelId="{6B33EC81-F192-41A8-B499-2F9A4015B734}">
      <dgm:prSet/>
      <dgm:spPr/>
      <dgm:t>
        <a:bodyPr/>
        <a:lstStyle/>
        <a:p>
          <a:r>
            <a:rPr lang="en-US"/>
            <a:t>Using One Hot Encoding to prepare the data to a binary classification</a:t>
          </a:r>
        </a:p>
      </dgm:t>
    </dgm:pt>
    <dgm:pt modelId="{8ED2B8C4-23C7-42CD-8E36-E77D5DE134B6}" type="parTrans" cxnId="{BFDE6089-052B-4049-8F93-A1251D6BFFED}">
      <dgm:prSet/>
      <dgm:spPr/>
      <dgm:t>
        <a:bodyPr/>
        <a:lstStyle/>
        <a:p>
          <a:endParaRPr lang="en-US"/>
        </a:p>
      </dgm:t>
    </dgm:pt>
    <dgm:pt modelId="{C38F0D36-4161-42FB-82F1-9CC4C6D3A430}" type="sibTrans" cxnId="{BFDE6089-052B-4049-8F93-A1251D6BFFED}">
      <dgm:prSet/>
      <dgm:spPr/>
      <dgm:t>
        <a:bodyPr/>
        <a:lstStyle/>
        <a:p>
          <a:endParaRPr lang="en-US"/>
        </a:p>
      </dgm:t>
    </dgm:pt>
    <dgm:pt modelId="{0FFAE7E2-6AB9-417D-BA71-7D9B679EA7C6}">
      <dgm:prSet/>
      <dgm:spPr/>
      <dgm:t>
        <a:bodyPr/>
        <a:lstStyle/>
        <a:p>
          <a:r>
            <a:rPr lang="en-US"/>
            <a:t>Performed exploratory data analysis (EDA) using visualization and SQL Performed interactive visual analytics using Folium and Plotly Dash Performed predictive analysis using classification models</a:t>
          </a:r>
        </a:p>
      </dgm:t>
    </dgm:pt>
    <dgm:pt modelId="{4860342C-A3A2-4B66-B7FA-4FE264204B5A}" type="parTrans" cxnId="{54CF340E-34A1-41A3-8470-1025D3993444}">
      <dgm:prSet/>
      <dgm:spPr/>
      <dgm:t>
        <a:bodyPr/>
        <a:lstStyle/>
        <a:p>
          <a:endParaRPr lang="en-US"/>
        </a:p>
      </dgm:t>
    </dgm:pt>
    <dgm:pt modelId="{6BE07F62-2C94-49B2-8331-CB550BC7094A}" type="sibTrans" cxnId="{54CF340E-34A1-41A3-8470-1025D3993444}">
      <dgm:prSet/>
      <dgm:spPr/>
      <dgm:t>
        <a:bodyPr/>
        <a:lstStyle/>
        <a:p>
          <a:endParaRPr lang="en-US"/>
        </a:p>
      </dgm:t>
    </dgm:pt>
    <dgm:pt modelId="{1C174A14-62C2-4138-949D-91C89245C8D3}">
      <dgm:prSet/>
      <dgm:spPr/>
      <dgm:t>
        <a:bodyPr/>
        <a:lstStyle/>
        <a:p>
          <a:r>
            <a:rPr lang="en-US" dirty="0"/>
            <a:t>Building, tuning and evaluation of classification models to ensure the best results</a:t>
          </a:r>
        </a:p>
      </dgm:t>
    </dgm:pt>
    <dgm:pt modelId="{41AC3739-3309-41FD-9BFE-37A5DD7E2F7E}" type="parTrans" cxnId="{815CEE6F-E79B-4DFD-9C27-4BB23933ED15}">
      <dgm:prSet/>
      <dgm:spPr/>
      <dgm:t>
        <a:bodyPr/>
        <a:lstStyle/>
        <a:p>
          <a:endParaRPr lang="en-US"/>
        </a:p>
      </dgm:t>
    </dgm:pt>
    <dgm:pt modelId="{4DCE4CB2-AAA1-4321-8D04-653B3F5C7ADA}" type="sibTrans" cxnId="{815CEE6F-E79B-4DFD-9C27-4BB23933ED15}">
      <dgm:prSet/>
      <dgm:spPr/>
      <dgm:t>
        <a:bodyPr/>
        <a:lstStyle/>
        <a:p>
          <a:endParaRPr lang="en-US"/>
        </a:p>
      </dgm:t>
    </dgm:pt>
    <dgm:pt modelId="{F58A9282-17EA-4275-B471-0AE93326EE09}" type="pres">
      <dgm:prSet presAssocID="{0B9485EB-D501-43C4-A472-A47E0A2BC779}" presName="cycle" presStyleCnt="0">
        <dgm:presLayoutVars>
          <dgm:dir/>
          <dgm:resizeHandles val="exact"/>
        </dgm:presLayoutVars>
      </dgm:prSet>
      <dgm:spPr/>
    </dgm:pt>
    <dgm:pt modelId="{CB649E53-2A68-4F31-9DC8-1064A145B328}" type="pres">
      <dgm:prSet presAssocID="{0ADC23EA-7522-4561-B06A-496A1FE0DBB3}" presName="dummy" presStyleCnt="0"/>
      <dgm:spPr/>
    </dgm:pt>
    <dgm:pt modelId="{B08B31D8-1299-4A17-BCCB-3BE25FA2B673}" type="pres">
      <dgm:prSet presAssocID="{0ADC23EA-7522-4561-B06A-496A1FE0DBB3}" presName="node" presStyleLbl="revTx" presStyleIdx="0" presStyleCnt="4">
        <dgm:presLayoutVars>
          <dgm:bulletEnabled val="1"/>
        </dgm:presLayoutVars>
      </dgm:prSet>
      <dgm:spPr/>
    </dgm:pt>
    <dgm:pt modelId="{B6EFF343-8A5C-4B03-B8E3-87DD7212BCD1}" type="pres">
      <dgm:prSet presAssocID="{BF04B8E6-B9B6-464E-8E5D-E312DDF140EE}" presName="sibTrans" presStyleLbl="node1" presStyleIdx="0" presStyleCnt="4"/>
      <dgm:spPr/>
    </dgm:pt>
    <dgm:pt modelId="{2E8B865D-07C7-41C5-9771-426354C7AEA9}" type="pres">
      <dgm:prSet presAssocID="{7AF63474-0C7A-4D26-A4B5-908C16E127D7}" presName="dummy" presStyleCnt="0"/>
      <dgm:spPr/>
    </dgm:pt>
    <dgm:pt modelId="{DA213358-E906-4AC4-9B40-2347C2D46708}" type="pres">
      <dgm:prSet presAssocID="{7AF63474-0C7A-4D26-A4B5-908C16E127D7}" presName="node" presStyleLbl="revTx" presStyleIdx="1" presStyleCnt="4">
        <dgm:presLayoutVars>
          <dgm:bulletEnabled val="1"/>
        </dgm:presLayoutVars>
      </dgm:prSet>
      <dgm:spPr/>
    </dgm:pt>
    <dgm:pt modelId="{6EC9DBB2-3F7D-4965-BAFC-8C69C2242653}" type="pres">
      <dgm:prSet presAssocID="{3E64EA7A-33CB-4E66-B277-8F0B4695D7C7}" presName="sibTrans" presStyleLbl="node1" presStyleIdx="1" presStyleCnt="4"/>
      <dgm:spPr/>
    </dgm:pt>
    <dgm:pt modelId="{CCF67B7A-875F-4992-BFEF-C660DF3E3188}" type="pres">
      <dgm:prSet presAssocID="{0FFAE7E2-6AB9-417D-BA71-7D9B679EA7C6}" presName="dummy" presStyleCnt="0"/>
      <dgm:spPr/>
    </dgm:pt>
    <dgm:pt modelId="{D471A7DC-CEB2-40FE-990E-067DEF37B268}" type="pres">
      <dgm:prSet presAssocID="{0FFAE7E2-6AB9-417D-BA71-7D9B679EA7C6}" presName="node" presStyleLbl="revTx" presStyleIdx="2" presStyleCnt="4">
        <dgm:presLayoutVars>
          <dgm:bulletEnabled val="1"/>
        </dgm:presLayoutVars>
      </dgm:prSet>
      <dgm:spPr/>
    </dgm:pt>
    <dgm:pt modelId="{72820041-98F5-46FA-A153-586D6F152D01}" type="pres">
      <dgm:prSet presAssocID="{6BE07F62-2C94-49B2-8331-CB550BC7094A}" presName="sibTrans" presStyleLbl="node1" presStyleIdx="2" presStyleCnt="4"/>
      <dgm:spPr/>
    </dgm:pt>
    <dgm:pt modelId="{2E38F40C-AB7D-4D83-9C26-A6898D3AC200}" type="pres">
      <dgm:prSet presAssocID="{1C174A14-62C2-4138-949D-91C89245C8D3}" presName="dummy" presStyleCnt="0"/>
      <dgm:spPr/>
    </dgm:pt>
    <dgm:pt modelId="{B4D03067-A1FE-4BD7-B0C4-1EEA16340FEA}" type="pres">
      <dgm:prSet presAssocID="{1C174A14-62C2-4138-949D-91C89245C8D3}" presName="node" presStyleLbl="revTx" presStyleIdx="3" presStyleCnt="4">
        <dgm:presLayoutVars>
          <dgm:bulletEnabled val="1"/>
        </dgm:presLayoutVars>
      </dgm:prSet>
      <dgm:spPr/>
    </dgm:pt>
    <dgm:pt modelId="{A641663B-EB16-44AB-B82F-0D028080C397}" type="pres">
      <dgm:prSet presAssocID="{4DCE4CB2-AAA1-4321-8D04-653B3F5C7ADA}" presName="sibTrans" presStyleLbl="node1" presStyleIdx="3" presStyleCnt="4"/>
      <dgm:spPr/>
    </dgm:pt>
  </dgm:ptLst>
  <dgm:cxnLst>
    <dgm:cxn modelId="{075E7C09-D670-47D7-B2AD-7920FB5CB767}" type="presOf" srcId="{BF04B8E6-B9B6-464E-8E5D-E312DDF140EE}" destId="{B6EFF343-8A5C-4B03-B8E3-87DD7212BCD1}" srcOrd="0" destOrd="0" presId="urn:microsoft.com/office/officeart/2005/8/layout/cycle1"/>
    <dgm:cxn modelId="{54CF340E-34A1-41A3-8470-1025D3993444}" srcId="{0B9485EB-D501-43C4-A472-A47E0A2BC779}" destId="{0FFAE7E2-6AB9-417D-BA71-7D9B679EA7C6}" srcOrd="2" destOrd="0" parTransId="{4860342C-A3A2-4B66-B7FA-4FE264204B5A}" sibTransId="{6BE07F62-2C94-49B2-8331-CB550BC7094A}"/>
    <dgm:cxn modelId="{217FCA22-D799-467B-8E9C-A178B8C3953A}" type="presOf" srcId="{6BE07F62-2C94-49B2-8331-CB550BC7094A}" destId="{72820041-98F5-46FA-A153-586D6F152D01}" srcOrd="0" destOrd="0" presId="urn:microsoft.com/office/officeart/2005/8/layout/cycle1"/>
    <dgm:cxn modelId="{CFFCB730-5704-44C1-A788-1B830D57A5CA}" srcId="{0ADC23EA-7522-4561-B06A-496A1FE0DBB3}" destId="{585BAA84-B38F-467E-B993-9F3AFF757C02}" srcOrd="1" destOrd="0" parTransId="{B236A495-B69C-49BE-8C70-B3F2F345474F}" sibTransId="{49423103-37C7-4AE5-B493-7D0E38DFEFEC}"/>
    <dgm:cxn modelId="{47A09E34-A6E2-4E08-9527-3AD13DB452CA}" type="presOf" srcId="{4DCE4CB2-AAA1-4321-8D04-653B3F5C7ADA}" destId="{A641663B-EB16-44AB-B82F-0D028080C397}" srcOrd="0" destOrd="0" presId="urn:microsoft.com/office/officeart/2005/8/layout/cycle1"/>
    <dgm:cxn modelId="{7A1A695F-BC24-477A-AED3-BC0D028E95E4}" type="presOf" srcId="{2497FEDA-95E5-419B-9988-7633D3F1B8FD}" destId="{DA213358-E906-4AC4-9B40-2347C2D46708}" srcOrd="0" destOrd="1" presId="urn:microsoft.com/office/officeart/2005/8/layout/cycle1"/>
    <dgm:cxn modelId="{BCE64C64-B60C-41EB-BA36-6020C3283AEB}" type="presOf" srcId="{0ADC23EA-7522-4561-B06A-496A1FE0DBB3}" destId="{B08B31D8-1299-4A17-BCCB-3BE25FA2B673}" srcOrd="0" destOrd="0" presId="urn:microsoft.com/office/officeart/2005/8/layout/cycle1"/>
    <dgm:cxn modelId="{0DA60B45-C420-4EC3-BA1F-F38BDF542572}" srcId="{0ADC23EA-7522-4561-B06A-496A1FE0DBB3}" destId="{CFAB39B5-CF02-4EE6-BE66-C9FF675F3D25}" srcOrd="0" destOrd="0" parTransId="{DFEC2EC4-A2A2-4DC3-A85D-8B935F5442DD}" sibTransId="{2671B22E-B6D1-4FAB-83D6-7DAE89CB388E}"/>
    <dgm:cxn modelId="{815CEE6F-E79B-4DFD-9C27-4BB23933ED15}" srcId="{0B9485EB-D501-43C4-A472-A47E0A2BC779}" destId="{1C174A14-62C2-4138-949D-91C89245C8D3}" srcOrd="3" destOrd="0" parTransId="{41AC3739-3309-41FD-9BFE-37A5DD7E2F7E}" sibTransId="{4DCE4CB2-AAA1-4321-8D04-653B3F5C7ADA}"/>
    <dgm:cxn modelId="{9F7C3550-1C30-433C-8641-5649571BE587}" type="presOf" srcId="{6B33EC81-F192-41A8-B499-2F9A4015B734}" destId="{DA213358-E906-4AC4-9B40-2347C2D46708}" srcOrd="0" destOrd="3" presId="urn:microsoft.com/office/officeart/2005/8/layout/cycle1"/>
    <dgm:cxn modelId="{2B47E879-B5F8-4156-9DD6-FFA9B74A2B78}" type="presOf" srcId="{0B9485EB-D501-43C4-A472-A47E0A2BC779}" destId="{F58A9282-17EA-4275-B471-0AE93326EE09}" srcOrd="0" destOrd="0" presId="urn:microsoft.com/office/officeart/2005/8/layout/cycle1"/>
    <dgm:cxn modelId="{6F052682-5020-401A-AD23-31DE9C01295B}" type="presOf" srcId="{7AF63474-0C7A-4D26-A4B5-908C16E127D7}" destId="{DA213358-E906-4AC4-9B40-2347C2D46708}" srcOrd="0" destOrd="0" presId="urn:microsoft.com/office/officeart/2005/8/layout/cycle1"/>
    <dgm:cxn modelId="{2C0F7788-2FBC-409B-A9C4-7635D2084B2D}" type="presOf" srcId="{CFAB39B5-CF02-4EE6-BE66-C9FF675F3D25}" destId="{B08B31D8-1299-4A17-BCCB-3BE25FA2B673}" srcOrd="0" destOrd="1" presId="urn:microsoft.com/office/officeart/2005/8/layout/cycle1"/>
    <dgm:cxn modelId="{BFDE6089-052B-4049-8F93-A1251D6BFFED}" srcId="{7AF63474-0C7A-4D26-A4B5-908C16E127D7}" destId="{6B33EC81-F192-41A8-B499-2F9A4015B734}" srcOrd="2" destOrd="0" parTransId="{8ED2B8C4-23C7-42CD-8E36-E77D5DE134B6}" sibTransId="{C38F0D36-4161-42FB-82F1-9CC4C6D3A430}"/>
    <dgm:cxn modelId="{A8F9A295-2D91-4387-9ACD-4382FD582781}" srcId="{7AF63474-0C7A-4D26-A4B5-908C16E127D7}" destId="{4D1E9093-15E6-4000-9856-AFE90F45B739}" srcOrd="1" destOrd="0" parTransId="{0AFE6762-0947-441C-80E0-EAE86519322F}" sibTransId="{BCD6ED20-8C3C-44F1-B7D9-19F1CB4A1492}"/>
    <dgm:cxn modelId="{F62991AA-CF9B-4220-8EBF-6B870BBBAECB}" type="presOf" srcId="{4D1E9093-15E6-4000-9856-AFE90F45B739}" destId="{DA213358-E906-4AC4-9B40-2347C2D46708}" srcOrd="0" destOrd="2" presId="urn:microsoft.com/office/officeart/2005/8/layout/cycle1"/>
    <dgm:cxn modelId="{D017FDAD-03BD-41F3-8C6B-217982C45C37}" type="presOf" srcId="{3E64EA7A-33CB-4E66-B277-8F0B4695D7C7}" destId="{6EC9DBB2-3F7D-4965-BAFC-8C69C2242653}" srcOrd="0" destOrd="0" presId="urn:microsoft.com/office/officeart/2005/8/layout/cycle1"/>
    <dgm:cxn modelId="{BF4563D1-571A-4B95-BD64-058676208096}" type="presOf" srcId="{1C174A14-62C2-4138-949D-91C89245C8D3}" destId="{B4D03067-A1FE-4BD7-B0C4-1EEA16340FEA}" srcOrd="0" destOrd="0" presId="urn:microsoft.com/office/officeart/2005/8/layout/cycle1"/>
    <dgm:cxn modelId="{F30C2BD4-08FE-403D-8E2F-7D6DCDE025A2}" type="presOf" srcId="{585BAA84-B38F-467E-B993-9F3AFF757C02}" destId="{B08B31D8-1299-4A17-BCCB-3BE25FA2B673}" srcOrd="0" destOrd="2" presId="urn:microsoft.com/office/officeart/2005/8/layout/cycle1"/>
    <dgm:cxn modelId="{D38FF4E6-A132-4E2A-B317-9274297D49B7}" srcId="{7AF63474-0C7A-4D26-A4B5-908C16E127D7}" destId="{2497FEDA-95E5-419B-9988-7633D3F1B8FD}" srcOrd="0" destOrd="0" parTransId="{758FD995-6410-4016-85F9-BDD672873ACF}" sibTransId="{0813C48E-4FD6-447D-8574-72B17ECB3A80}"/>
    <dgm:cxn modelId="{C0E976ED-87EE-44F3-9E8A-97AF17B249F8}" type="presOf" srcId="{0FFAE7E2-6AB9-417D-BA71-7D9B679EA7C6}" destId="{D471A7DC-CEB2-40FE-990E-067DEF37B268}" srcOrd="0" destOrd="0" presId="urn:microsoft.com/office/officeart/2005/8/layout/cycle1"/>
    <dgm:cxn modelId="{D636F1F5-8850-449E-B20D-B7C41320757B}" srcId="{0B9485EB-D501-43C4-A472-A47E0A2BC779}" destId="{0ADC23EA-7522-4561-B06A-496A1FE0DBB3}" srcOrd="0" destOrd="0" parTransId="{823E4101-3243-4BF5-A849-02D580C28A01}" sibTransId="{BF04B8E6-B9B6-464E-8E5D-E312DDF140EE}"/>
    <dgm:cxn modelId="{4F7AEEF6-6B4A-4D9C-8975-1E7C2F84C8CC}" srcId="{0B9485EB-D501-43C4-A472-A47E0A2BC779}" destId="{7AF63474-0C7A-4D26-A4B5-908C16E127D7}" srcOrd="1" destOrd="0" parTransId="{F8C4DCD3-2E38-4310-B4EE-19FBF7A6FA3D}" sibTransId="{3E64EA7A-33CB-4E66-B277-8F0B4695D7C7}"/>
    <dgm:cxn modelId="{ED6CCC86-EBB9-459B-B975-9935A0FC8934}" type="presParOf" srcId="{F58A9282-17EA-4275-B471-0AE93326EE09}" destId="{CB649E53-2A68-4F31-9DC8-1064A145B328}" srcOrd="0" destOrd="0" presId="urn:microsoft.com/office/officeart/2005/8/layout/cycle1"/>
    <dgm:cxn modelId="{394278EE-0113-4061-81AB-C5984511A795}" type="presParOf" srcId="{F58A9282-17EA-4275-B471-0AE93326EE09}" destId="{B08B31D8-1299-4A17-BCCB-3BE25FA2B673}" srcOrd="1" destOrd="0" presId="urn:microsoft.com/office/officeart/2005/8/layout/cycle1"/>
    <dgm:cxn modelId="{9D94A50E-C879-4BC8-8DCF-71D34030FED4}" type="presParOf" srcId="{F58A9282-17EA-4275-B471-0AE93326EE09}" destId="{B6EFF343-8A5C-4B03-B8E3-87DD7212BCD1}" srcOrd="2" destOrd="0" presId="urn:microsoft.com/office/officeart/2005/8/layout/cycle1"/>
    <dgm:cxn modelId="{255C59C7-20DF-431B-B11F-455724740A51}" type="presParOf" srcId="{F58A9282-17EA-4275-B471-0AE93326EE09}" destId="{2E8B865D-07C7-41C5-9771-426354C7AEA9}" srcOrd="3" destOrd="0" presId="urn:microsoft.com/office/officeart/2005/8/layout/cycle1"/>
    <dgm:cxn modelId="{8FC5E666-B889-4100-AB0C-51F0EFA950B6}" type="presParOf" srcId="{F58A9282-17EA-4275-B471-0AE93326EE09}" destId="{DA213358-E906-4AC4-9B40-2347C2D46708}" srcOrd="4" destOrd="0" presId="urn:microsoft.com/office/officeart/2005/8/layout/cycle1"/>
    <dgm:cxn modelId="{BB58CDFA-46D9-4767-87B4-84752CCEB409}" type="presParOf" srcId="{F58A9282-17EA-4275-B471-0AE93326EE09}" destId="{6EC9DBB2-3F7D-4965-BAFC-8C69C2242653}" srcOrd="5" destOrd="0" presId="urn:microsoft.com/office/officeart/2005/8/layout/cycle1"/>
    <dgm:cxn modelId="{66BAD0CA-EBD2-48F4-B6CA-C59D255A80C6}" type="presParOf" srcId="{F58A9282-17EA-4275-B471-0AE93326EE09}" destId="{CCF67B7A-875F-4992-BFEF-C660DF3E3188}" srcOrd="6" destOrd="0" presId="urn:microsoft.com/office/officeart/2005/8/layout/cycle1"/>
    <dgm:cxn modelId="{C2180CDC-23FE-46CB-BB26-0A2CEEC874EE}" type="presParOf" srcId="{F58A9282-17EA-4275-B471-0AE93326EE09}" destId="{D471A7DC-CEB2-40FE-990E-067DEF37B268}" srcOrd="7" destOrd="0" presId="urn:microsoft.com/office/officeart/2005/8/layout/cycle1"/>
    <dgm:cxn modelId="{D606D1C4-C617-433C-9207-D68A031E257A}" type="presParOf" srcId="{F58A9282-17EA-4275-B471-0AE93326EE09}" destId="{72820041-98F5-46FA-A153-586D6F152D01}" srcOrd="8" destOrd="0" presId="urn:microsoft.com/office/officeart/2005/8/layout/cycle1"/>
    <dgm:cxn modelId="{D05416E3-5947-4668-B45A-B802FC37E761}" type="presParOf" srcId="{F58A9282-17EA-4275-B471-0AE93326EE09}" destId="{2E38F40C-AB7D-4D83-9C26-A6898D3AC200}" srcOrd="9" destOrd="0" presId="urn:microsoft.com/office/officeart/2005/8/layout/cycle1"/>
    <dgm:cxn modelId="{3453C273-948A-41FE-BDB3-160F642D3CD0}" type="presParOf" srcId="{F58A9282-17EA-4275-B471-0AE93326EE09}" destId="{B4D03067-A1FE-4BD7-B0C4-1EEA16340FEA}" srcOrd="10" destOrd="0" presId="urn:microsoft.com/office/officeart/2005/8/layout/cycle1"/>
    <dgm:cxn modelId="{1FFECDF5-BCE4-43EC-A7AA-5BE3C47FCB57}" type="presParOf" srcId="{F58A9282-17EA-4275-B471-0AE93326EE09}" destId="{A641663B-EB16-44AB-B82F-0D028080C39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B31D8-1299-4A17-BCCB-3BE25FA2B673}">
      <dsp:nvSpPr>
        <dsp:cNvPr id="0" name=""/>
        <dsp:cNvSpPr/>
      </dsp:nvSpPr>
      <dsp:spPr>
        <a:xfrm>
          <a:off x="8625504" y="200219"/>
          <a:ext cx="3223041" cy="322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collection methodology: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Using SpaceX Rest 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Using Web Scrapping from Wikipedia</a:t>
          </a:r>
        </a:p>
      </dsp:txBody>
      <dsp:txXfrm>
        <a:off x="8625504" y="200219"/>
        <a:ext cx="3223041" cy="3223041"/>
      </dsp:txXfrm>
    </dsp:sp>
    <dsp:sp modelId="{B6EFF343-8A5C-4B03-B8E3-87DD7212BCD1}">
      <dsp:nvSpPr>
        <dsp:cNvPr id="0" name=""/>
        <dsp:cNvSpPr/>
      </dsp:nvSpPr>
      <dsp:spPr>
        <a:xfrm>
          <a:off x="2950556" y="-2469"/>
          <a:ext cx="9100678" cy="9100678"/>
        </a:xfrm>
        <a:prstGeom prst="circularArrow">
          <a:avLst>
            <a:gd name="adj1" fmla="val 6906"/>
            <a:gd name="adj2" fmla="val 465665"/>
            <a:gd name="adj3" fmla="val 548099"/>
            <a:gd name="adj4" fmla="val 20586236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3358-E906-4AC4-9B40-2347C2D46708}">
      <dsp:nvSpPr>
        <dsp:cNvPr id="0" name=""/>
        <dsp:cNvSpPr/>
      </dsp:nvSpPr>
      <dsp:spPr>
        <a:xfrm>
          <a:off x="8625504" y="5672479"/>
          <a:ext cx="3223041" cy="322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Performed data wrangling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Filtering the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Dealing with missing values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Using One Hot Encoding to prepare the data to a binary classification</a:t>
          </a:r>
        </a:p>
      </dsp:txBody>
      <dsp:txXfrm>
        <a:off x="8625504" y="5672479"/>
        <a:ext cx="3223041" cy="3223041"/>
      </dsp:txXfrm>
    </dsp:sp>
    <dsp:sp modelId="{6EC9DBB2-3F7D-4965-BAFC-8C69C2242653}">
      <dsp:nvSpPr>
        <dsp:cNvPr id="0" name=""/>
        <dsp:cNvSpPr/>
      </dsp:nvSpPr>
      <dsp:spPr>
        <a:xfrm>
          <a:off x="2950556" y="-2469"/>
          <a:ext cx="9100678" cy="9100678"/>
        </a:xfrm>
        <a:prstGeom prst="circularArrow">
          <a:avLst>
            <a:gd name="adj1" fmla="val 6906"/>
            <a:gd name="adj2" fmla="val 465665"/>
            <a:gd name="adj3" fmla="val 5948099"/>
            <a:gd name="adj4" fmla="val 4386236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A7DC-CEB2-40FE-990E-067DEF37B268}">
      <dsp:nvSpPr>
        <dsp:cNvPr id="0" name=""/>
        <dsp:cNvSpPr/>
      </dsp:nvSpPr>
      <dsp:spPr>
        <a:xfrm>
          <a:off x="3153245" y="5672479"/>
          <a:ext cx="3223041" cy="322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Performed exploratory data analysis (EDA) using visualization and SQL Performed interactive visual analytics using Folium and Plotly Dash Performed predictive analysis using classification models</a:t>
          </a:r>
        </a:p>
      </dsp:txBody>
      <dsp:txXfrm>
        <a:off x="3153245" y="5672479"/>
        <a:ext cx="3223041" cy="3223041"/>
      </dsp:txXfrm>
    </dsp:sp>
    <dsp:sp modelId="{72820041-98F5-46FA-A153-586D6F152D01}">
      <dsp:nvSpPr>
        <dsp:cNvPr id="0" name=""/>
        <dsp:cNvSpPr/>
      </dsp:nvSpPr>
      <dsp:spPr>
        <a:xfrm>
          <a:off x="2950556" y="-2469"/>
          <a:ext cx="9100678" cy="9100678"/>
        </a:xfrm>
        <a:prstGeom prst="circularArrow">
          <a:avLst>
            <a:gd name="adj1" fmla="val 6906"/>
            <a:gd name="adj2" fmla="val 465665"/>
            <a:gd name="adj3" fmla="val 11348099"/>
            <a:gd name="adj4" fmla="val 9786236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03067-A1FE-4BD7-B0C4-1EEA16340FEA}">
      <dsp:nvSpPr>
        <dsp:cNvPr id="0" name=""/>
        <dsp:cNvSpPr/>
      </dsp:nvSpPr>
      <dsp:spPr>
        <a:xfrm>
          <a:off x="3153245" y="200219"/>
          <a:ext cx="3223041" cy="322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Building, tuning and evaluation of classification models to ensure the best results</a:t>
          </a:r>
        </a:p>
      </dsp:txBody>
      <dsp:txXfrm>
        <a:off x="3153245" y="200219"/>
        <a:ext cx="3223041" cy="3223041"/>
      </dsp:txXfrm>
    </dsp:sp>
    <dsp:sp modelId="{A641663B-EB16-44AB-B82F-0D028080C397}">
      <dsp:nvSpPr>
        <dsp:cNvPr id="0" name=""/>
        <dsp:cNvSpPr/>
      </dsp:nvSpPr>
      <dsp:spPr>
        <a:xfrm>
          <a:off x="2950556" y="-2469"/>
          <a:ext cx="9100678" cy="9100678"/>
        </a:xfrm>
        <a:prstGeom prst="circularArrow">
          <a:avLst>
            <a:gd name="adj1" fmla="val 6906"/>
            <a:gd name="adj2" fmla="val 465665"/>
            <a:gd name="adj3" fmla="val 16748099"/>
            <a:gd name="adj4" fmla="val 15186236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18417" y="2221215"/>
            <a:ext cx="16857288" cy="13305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18417" y="7090518"/>
            <a:ext cx="16857288" cy="13305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18417" y="2448511"/>
            <a:ext cx="16857288" cy="45237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5911153" y="6709956"/>
            <a:ext cx="1782366" cy="178248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979" y="2361842"/>
            <a:ext cx="16435102" cy="500627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583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4135" y="7237984"/>
            <a:ext cx="13012379" cy="1764259"/>
          </a:xfrm>
        </p:spPr>
        <p:txBody>
          <a:bodyPr>
            <a:normAutofit/>
          </a:bodyPr>
          <a:lstStyle>
            <a:lvl1pPr marL="0" indent="0" algn="l">
              <a:buNone/>
              <a:defRPr sz="3628">
                <a:solidFill>
                  <a:schemeClr val="tx1"/>
                </a:solidFill>
              </a:defRPr>
            </a:lvl1pPr>
            <a:lvl2pPr marL="753923" indent="0" algn="ctr">
              <a:buNone/>
              <a:defRPr sz="3628"/>
            </a:lvl2pPr>
            <a:lvl3pPr marL="1507846" indent="0" algn="ctr">
              <a:buNone/>
              <a:defRPr sz="3628"/>
            </a:lvl3pPr>
            <a:lvl4pPr marL="2261768" indent="0" algn="ctr">
              <a:buNone/>
              <a:defRPr sz="3298"/>
            </a:lvl4pPr>
            <a:lvl5pPr marL="3015691" indent="0" algn="ctr">
              <a:buNone/>
              <a:defRPr sz="3298"/>
            </a:lvl5pPr>
            <a:lvl6pPr marL="3769614" indent="0" algn="ctr">
              <a:buNone/>
              <a:defRPr sz="3298"/>
            </a:lvl6pPr>
            <a:lvl7pPr marL="4523537" indent="0" algn="ctr">
              <a:buNone/>
              <a:defRPr sz="3298"/>
            </a:lvl7pPr>
            <a:lvl8pPr marL="5277460" indent="0" algn="ctr">
              <a:buNone/>
              <a:defRPr sz="3298"/>
            </a:lvl8pPr>
            <a:lvl9pPr marL="6031382" indent="0" algn="ctr">
              <a:buNone/>
              <a:defRPr sz="329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18017" y="7073430"/>
            <a:ext cx="1968639" cy="1055539"/>
          </a:xfrm>
        </p:spPr>
        <p:txBody>
          <a:bodyPr/>
          <a:lstStyle>
            <a:lvl1pPr>
              <a:defRPr sz="4617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96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86997" y="879616"/>
            <a:ext cx="4209296" cy="92987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9109" y="879616"/>
            <a:ext cx="12376587" cy="92987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5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8110128"/>
            <a:ext cx="20104100" cy="31992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3504" y="2020604"/>
            <a:ext cx="15304246" cy="5805466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1319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1271" y="8278444"/>
            <a:ext cx="14927294" cy="1759232"/>
          </a:xfrm>
        </p:spPr>
        <p:txBody>
          <a:bodyPr anchor="t">
            <a:normAutofit/>
          </a:bodyPr>
          <a:lstStyle>
            <a:lvl1pPr marL="0" indent="0">
              <a:buNone/>
              <a:defRPr sz="3298">
                <a:solidFill>
                  <a:schemeClr val="tx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170600" y="10344286"/>
            <a:ext cx="4360355" cy="60211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99194" y="10344286"/>
            <a:ext cx="10434028" cy="602118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479773" y="3835496"/>
            <a:ext cx="1782366" cy="178248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91229" y="4132799"/>
            <a:ext cx="1959454" cy="1187881"/>
          </a:xfrm>
        </p:spPr>
        <p:txBody>
          <a:bodyPr/>
          <a:lstStyle>
            <a:lvl1pPr>
              <a:defRPr sz="4617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9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4135" y="3618992"/>
            <a:ext cx="7840599" cy="6559423"/>
          </a:xfrm>
        </p:spPr>
        <p:txBody>
          <a:bodyPr/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4340" y="3618992"/>
            <a:ext cx="7840599" cy="6559423"/>
          </a:xfrm>
        </p:spPr>
        <p:txBody>
          <a:bodyPr/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9109" y="3377726"/>
            <a:ext cx="7840599" cy="1055539"/>
          </a:xfrm>
        </p:spPr>
        <p:txBody>
          <a:bodyPr anchor="ctr">
            <a:normAutofit/>
          </a:bodyPr>
          <a:lstStyle>
            <a:lvl1pPr marL="0" indent="0">
              <a:buNone/>
              <a:defRPr sz="3298" b="1">
                <a:solidFill>
                  <a:schemeClr val="accent1">
                    <a:lumMod val="75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4135" y="4523740"/>
            <a:ext cx="7840599" cy="5428488"/>
          </a:xfrm>
        </p:spPr>
        <p:txBody>
          <a:bodyPr/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494340" y="3377726"/>
            <a:ext cx="7840599" cy="1055539"/>
          </a:xfrm>
        </p:spPr>
        <p:txBody>
          <a:bodyPr anchor="ctr">
            <a:normAutofit/>
          </a:bodyPr>
          <a:lstStyle>
            <a:lvl1pPr marL="0" indent="0">
              <a:buNone/>
              <a:defRPr sz="3298" b="1">
                <a:solidFill>
                  <a:schemeClr val="accent1">
                    <a:lumMod val="75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494340" y="4523740"/>
            <a:ext cx="7840599" cy="5428488"/>
          </a:xfrm>
        </p:spPr>
        <p:txBody>
          <a:bodyPr/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7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1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5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692522" y="1"/>
            <a:ext cx="6411577" cy="11309348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8000" y="1130935"/>
            <a:ext cx="5277326" cy="2865035"/>
          </a:xfrm>
        </p:spPr>
        <p:txBody>
          <a:bodyPr anchor="b">
            <a:normAutofit/>
          </a:bodyPr>
          <a:lstStyle>
            <a:lvl1pPr>
              <a:defRPr sz="527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157" y="1130935"/>
            <a:ext cx="11067307" cy="8278444"/>
          </a:xfrm>
        </p:spPr>
        <p:txBody>
          <a:bodyPr/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638"/>
            </a:lvl4pPr>
            <a:lvl5pPr>
              <a:defRPr sz="2638"/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098000" y="3995970"/>
            <a:ext cx="5277326" cy="54284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649"/>
              </a:spcBef>
              <a:buNone/>
              <a:defRPr sz="2309">
                <a:solidFill>
                  <a:schemeClr val="accent1">
                    <a:lumMod val="75000"/>
                  </a:schemeClr>
                </a:solidFill>
              </a:defRPr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8800969" y="10273205"/>
            <a:ext cx="753904" cy="753957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692522" y="1"/>
            <a:ext cx="6411577" cy="11309348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8000" y="1130935"/>
            <a:ext cx="5277326" cy="2865035"/>
          </a:xfrm>
        </p:spPr>
        <p:txBody>
          <a:bodyPr anchor="b">
            <a:normAutofit/>
          </a:bodyPr>
          <a:lstStyle>
            <a:lvl1pPr>
              <a:defRPr sz="527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3692521" cy="1130935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098000" y="3995970"/>
            <a:ext cx="5277326" cy="54284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649"/>
              </a:spcBef>
              <a:buNone/>
              <a:defRPr sz="2309">
                <a:solidFill>
                  <a:schemeClr val="accent1">
                    <a:lumMod val="75000"/>
                  </a:schemeClr>
                </a:solidFill>
              </a:defRPr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8800969" y="10273205"/>
            <a:ext cx="753904" cy="753957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9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4135" y="799194"/>
            <a:ext cx="16585883" cy="2653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4135" y="3498359"/>
            <a:ext cx="16585883" cy="6680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3003" y="10344286"/>
            <a:ext cx="5397951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14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4291" y="10344286"/>
            <a:ext cx="1043402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14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8800969" y="10273205"/>
            <a:ext cx="753904" cy="753957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651579" y="10344286"/>
            <a:ext cx="1055465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09" b="1">
                <a:solidFill>
                  <a:srgbClr val="FFFFFF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1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8905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301569" indent="-301569" algn="l" defTabSz="1507846" rtl="0" eaLnBrk="1" latinLnBrk="0" hangingPunct="1">
        <a:lnSpc>
          <a:spcPct val="90000"/>
        </a:lnSpc>
        <a:spcBef>
          <a:spcPts val="1979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329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indent="-301569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206276" indent="-301569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3pPr>
      <a:lvl4pPr marL="1658630" indent="-301569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4pPr>
      <a:lvl5pPr marL="2110984" indent="-301569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5pPr>
      <a:lvl6pPr marL="2638400" indent="-376961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6pPr>
      <a:lvl7pPr marL="3133100" indent="-376961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7pPr>
      <a:lvl8pPr marL="3627800" indent="-376961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8pPr>
      <a:lvl9pPr marL="4122500" indent="-376961" algn="l" defTabSz="1507846" rtl="0" eaLnBrk="1" latinLnBrk="0" hangingPunct="1">
        <a:lnSpc>
          <a:spcPct val="90000"/>
        </a:lnSpc>
        <a:spcBef>
          <a:spcPts val="660"/>
        </a:spcBef>
        <a:spcAft>
          <a:spcPts val="33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6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1417" y="6271443"/>
            <a:ext cx="18061265" cy="2646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24485" marR="5080" indent="-312420" algn="ctr" defTabSz="914400">
              <a:lnSpc>
                <a:spcPct val="80000"/>
              </a:lnSpc>
            </a:pPr>
            <a:r>
              <a:rPr lang="en-US" sz="10000" spc="114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Shafiun N Shimul </a:t>
            </a:r>
            <a:br>
              <a:rPr lang="en-US" sz="10000" spc="114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</a:br>
            <a:r>
              <a:rPr lang="en-US" sz="10000" spc="114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June 20, 2023</a:t>
            </a:r>
            <a:endParaRPr lang="en-US" sz="10000">
              <a:blipFill dpi="0" rotWithShape="1">
                <a:blip r:embed="rId2"/>
                <a:srcRect/>
                <a:tile tx="6350" ty="-127000" sx="65000" sy="64000" flip="none" algn="tl"/>
              </a:blipFill>
            </a:endParaRPr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3076" y="4525726"/>
            <a:ext cx="16957947" cy="11446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654603" y="2301875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46006" y="2381842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00" dirty="0">
                <a:latin typeface="Arial"/>
                <a:cs typeface="Arial"/>
              </a:rPr>
              <a:t>Perform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125" dirty="0">
                <a:latin typeface="Arial"/>
                <a:cs typeface="Arial"/>
              </a:rPr>
              <a:t>exploratory</a:t>
            </a:r>
            <a:r>
              <a:rPr sz="2450" spc="-65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Data</a:t>
            </a:r>
            <a:r>
              <a:rPr sz="2450" spc="-65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Analysis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determine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Training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Labels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54490" y="3949810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4603" y="514115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54603" y="6332497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54968" y="4029778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launches </a:t>
            </a:r>
            <a:r>
              <a:rPr sz="2450" spc="135" dirty="0">
                <a:latin typeface="Arial"/>
                <a:cs typeface="Arial"/>
              </a:rPr>
              <a:t>on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site</a:t>
            </a:r>
            <a:endParaRPr sz="2450" dirty="0">
              <a:latin typeface="Arial"/>
              <a:cs typeface="Arial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orbit</a:t>
            </a:r>
            <a:endParaRPr sz="2450" dirty="0">
              <a:latin typeface="Arial"/>
              <a:cs typeface="Arial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mission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per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orbit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type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54603" y="752384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4968" y="9921875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55370" y="7603808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85" dirty="0">
                <a:latin typeface="Arial"/>
                <a:cs typeface="Arial"/>
              </a:rPr>
              <a:t>Create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a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35" dirty="0">
                <a:latin typeface="Arial"/>
                <a:cs typeface="Arial"/>
              </a:rPr>
              <a:t>landing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label </a:t>
            </a:r>
            <a:r>
              <a:rPr sz="2450" spc="175" dirty="0">
                <a:latin typeface="Arial"/>
                <a:cs typeface="Arial"/>
              </a:rPr>
              <a:t>from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55" dirty="0">
                <a:latin typeface="Arial"/>
                <a:cs typeface="Arial"/>
              </a:rPr>
              <a:t>Outcome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column</a:t>
            </a:r>
            <a:endParaRPr sz="2450">
              <a:latin typeface="Arial"/>
              <a:cs typeface="Arial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"/>
                <a:cs typeface="Arial"/>
              </a:rPr>
              <a:t>Exporting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data </a:t>
            </a:r>
            <a:r>
              <a:rPr sz="2450" spc="180" dirty="0">
                <a:latin typeface="Arial"/>
                <a:cs typeface="Arial"/>
              </a:rPr>
              <a:t>to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-25" dirty="0">
                <a:latin typeface="Arial"/>
                <a:cs typeface="Arial"/>
              </a:rPr>
              <a:t>CSV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687727" y="3376879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9450" y="2911475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381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Mass,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Yearly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50" dirty="0">
              <a:latin typeface="Arial"/>
              <a:cs typeface="Arial"/>
            </a:endParaRPr>
          </a:p>
          <a:p>
            <a:pPr marL="12700" marR="880110">
              <a:lnSpc>
                <a:spcPct val="110700"/>
              </a:lnSpc>
            </a:pP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variables.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goal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series).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366393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D5D5D5"/>
                </a:solidFill>
                <a:latin typeface="Arial"/>
                <a:cs typeface="Arial"/>
              </a:rPr>
              <a:t>SQL</a:t>
            </a:r>
            <a:r>
              <a:rPr sz="28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"/>
                <a:cs typeface="Arial"/>
              </a:rPr>
              <a:t>queries:</a:t>
            </a:r>
            <a:endParaRPr sz="28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‘CCA'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(CRS)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v1.1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achieved</a:t>
            </a:r>
            <a:endParaRPr sz="2500" dirty="0">
              <a:latin typeface="Arial"/>
              <a:cs typeface="Arial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"/>
                <a:cs typeface="Arial"/>
              </a:rPr>
              <a:t>6000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endParaRPr sz="2500" dirty="0">
              <a:latin typeface="Arial"/>
              <a:cs typeface="Arial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sz="2500" dirty="0">
              <a:latin typeface="Arial"/>
              <a:cs typeface="Arial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5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352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0" dirty="0">
                <a:latin typeface="Arial"/>
                <a:cs typeface="Arial"/>
              </a:rPr>
              <a:t>Added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50" dirty="0">
                <a:latin typeface="Arial"/>
                <a:cs typeface="Arial"/>
              </a:rPr>
              <a:t>Marker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165" dirty="0">
                <a:latin typeface="Arial"/>
                <a:cs typeface="Arial"/>
              </a:rPr>
              <a:t>with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Circle,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Popup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Label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Text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Label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180" dirty="0">
                <a:latin typeface="Arial"/>
                <a:cs typeface="Arial"/>
              </a:rPr>
              <a:t>of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NASA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Johnson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65" dirty="0">
                <a:latin typeface="Arial"/>
                <a:cs typeface="Arial"/>
              </a:rPr>
              <a:t>Space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100" dirty="0">
                <a:latin typeface="Arial"/>
                <a:cs typeface="Arial"/>
              </a:rPr>
              <a:t>Center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85" dirty="0">
                <a:latin typeface="Arial"/>
                <a:cs typeface="Arial"/>
              </a:rPr>
              <a:t>using </a:t>
            </a:r>
            <a:r>
              <a:rPr sz="2900" spc="95" dirty="0">
                <a:latin typeface="Arial"/>
                <a:cs typeface="Arial"/>
              </a:rPr>
              <a:t>its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spc="125" dirty="0">
                <a:latin typeface="Arial"/>
                <a:cs typeface="Arial"/>
              </a:rPr>
              <a:t>latitude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40" dirty="0">
                <a:latin typeface="Arial"/>
                <a:cs typeface="Arial"/>
              </a:rPr>
              <a:t>longitude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coordinates</a:t>
            </a:r>
            <a:r>
              <a:rPr sz="2900" spc="-3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as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a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start</a:t>
            </a:r>
            <a:r>
              <a:rPr sz="2900" spc="-3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location.</a:t>
            </a:r>
            <a:endParaRPr sz="2900" dirty="0">
              <a:latin typeface="Arial"/>
              <a:cs typeface="Arial"/>
            </a:endParaRPr>
          </a:p>
          <a:p>
            <a:pPr marL="766445" marR="75565" indent="22352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latin typeface="Arial"/>
                <a:cs typeface="Arial"/>
              </a:rPr>
              <a:t>Added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Markers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65" dirty="0">
                <a:latin typeface="Arial"/>
                <a:cs typeface="Arial"/>
              </a:rPr>
              <a:t>with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Circle,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Popup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Label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Text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Label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spc="180" dirty="0">
                <a:latin typeface="Arial"/>
                <a:cs typeface="Arial"/>
              </a:rPr>
              <a:t>of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all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spc="75" dirty="0">
                <a:latin typeface="Arial"/>
                <a:cs typeface="Arial"/>
              </a:rPr>
              <a:t>Launch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Sites</a:t>
            </a:r>
            <a:r>
              <a:rPr sz="2900" spc="10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using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20" dirty="0">
                <a:latin typeface="Arial"/>
                <a:cs typeface="Arial"/>
              </a:rPr>
              <a:t>their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14" dirty="0">
                <a:latin typeface="Arial"/>
                <a:cs typeface="Arial"/>
              </a:rPr>
              <a:t>latitude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15" dirty="0">
                <a:latin typeface="Arial"/>
                <a:cs typeface="Arial"/>
              </a:rPr>
              <a:t> </a:t>
            </a:r>
            <a:r>
              <a:rPr sz="2900" spc="140" dirty="0">
                <a:latin typeface="Arial"/>
                <a:cs typeface="Arial"/>
              </a:rPr>
              <a:t>longitude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coordinates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90" dirty="0">
                <a:latin typeface="Arial"/>
                <a:cs typeface="Arial"/>
              </a:rPr>
              <a:t>to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show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20" dirty="0">
                <a:latin typeface="Arial"/>
                <a:cs typeface="Arial"/>
              </a:rPr>
              <a:t>their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geographical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locations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proximity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190" dirty="0">
                <a:latin typeface="Arial"/>
                <a:cs typeface="Arial"/>
              </a:rPr>
              <a:t>to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Equator</a:t>
            </a:r>
            <a:r>
              <a:rPr sz="2900" spc="-10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and </a:t>
            </a:r>
            <a:r>
              <a:rPr sz="2900" spc="55" dirty="0">
                <a:latin typeface="Arial"/>
                <a:cs typeface="Arial"/>
              </a:rPr>
              <a:t>coasts.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45" dirty="0">
                <a:latin typeface="Arial"/>
                <a:cs typeface="Arial"/>
              </a:rPr>
              <a:t>Coloured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85" dirty="0">
                <a:latin typeface="Arial"/>
                <a:cs typeface="Arial"/>
              </a:rPr>
              <a:t>Markers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220" dirty="0">
                <a:latin typeface="Arial"/>
                <a:cs typeface="Arial"/>
              </a:rPr>
              <a:t>of</a:t>
            </a:r>
            <a:r>
              <a:rPr sz="3300" spc="-120" dirty="0">
                <a:latin typeface="Arial"/>
                <a:cs typeface="Arial"/>
              </a:rPr>
              <a:t> </a:t>
            </a:r>
            <a:r>
              <a:rPr sz="3300" spc="165" dirty="0">
                <a:latin typeface="Arial"/>
                <a:cs typeface="Arial"/>
              </a:rPr>
              <a:t>the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45" dirty="0">
                <a:latin typeface="Arial"/>
                <a:cs typeface="Arial"/>
              </a:rPr>
              <a:t>launch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70" dirty="0">
                <a:latin typeface="Arial"/>
                <a:cs typeface="Arial"/>
              </a:rPr>
              <a:t>outcomes</a:t>
            </a:r>
            <a:r>
              <a:rPr sz="3300" spc="-120" dirty="0">
                <a:latin typeface="Arial"/>
                <a:cs typeface="Arial"/>
              </a:rPr>
              <a:t> </a:t>
            </a:r>
            <a:r>
              <a:rPr sz="3300" spc="190" dirty="0">
                <a:latin typeface="Arial"/>
                <a:cs typeface="Arial"/>
              </a:rPr>
              <a:t>for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14" dirty="0">
                <a:latin typeface="Arial"/>
                <a:cs typeface="Arial"/>
              </a:rPr>
              <a:t>each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05" dirty="0">
                <a:latin typeface="Arial"/>
                <a:cs typeface="Arial"/>
              </a:rPr>
              <a:t>Launch</a:t>
            </a:r>
            <a:r>
              <a:rPr sz="3300" spc="-120" dirty="0">
                <a:latin typeface="Arial"/>
                <a:cs typeface="Arial"/>
              </a:rPr>
              <a:t> </a:t>
            </a:r>
            <a:r>
              <a:rPr sz="3300" spc="80" dirty="0">
                <a:latin typeface="Arial"/>
                <a:cs typeface="Arial"/>
              </a:rPr>
              <a:t>Site:</a:t>
            </a:r>
            <a:endParaRPr sz="3300" dirty="0">
              <a:latin typeface="Arial"/>
              <a:cs typeface="Arial"/>
            </a:endParaRPr>
          </a:p>
          <a:p>
            <a:pPr marL="766445" marR="5080" indent="22352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latin typeface="Arial"/>
                <a:cs typeface="Arial"/>
              </a:rPr>
              <a:t>Added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135" dirty="0">
                <a:latin typeface="Arial"/>
                <a:cs typeface="Arial"/>
              </a:rPr>
              <a:t>coloured</a:t>
            </a:r>
            <a:r>
              <a:rPr sz="2900" dirty="0">
                <a:latin typeface="Arial"/>
                <a:cs typeface="Arial"/>
              </a:rPr>
              <a:t> Markers </a:t>
            </a:r>
            <a:r>
              <a:rPr sz="2900" spc="180" dirty="0">
                <a:latin typeface="Arial"/>
                <a:cs typeface="Arial"/>
              </a:rPr>
              <a:t>of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success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(Green)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100" dirty="0">
                <a:latin typeface="Arial"/>
                <a:cs typeface="Arial"/>
              </a:rPr>
              <a:t>failed</a:t>
            </a:r>
            <a:r>
              <a:rPr sz="2900" dirty="0">
                <a:latin typeface="Arial"/>
                <a:cs typeface="Arial"/>
              </a:rPr>
              <a:t> (Red)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launches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using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50" dirty="0">
                <a:latin typeface="Arial"/>
                <a:cs typeface="Arial"/>
              </a:rPr>
              <a:t>Marker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90" dirty="0">
                <a:latin typeface="Arial"/>
                <a:cs typeface="Arial"/>
              </a:rPr>
              <a:t>Cluster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65" dirty="0">
                <a:latin typeface="Arial"/>
                <a:cs typeface="Arial"/>
              </a:rPr>
              <a:t>to </a:t>
            </a:r>
            <a:r>
              <a:rPr sz="2900" spc="135" dirty="0">
                <a:latin typeface="Arial"/>
                <a:cs typeface="Arial"/>
              </a:rPr>
              <a:t>identify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160" dirty="0">
                <a:latin typeface="Arial"/>
                <a:cs typeface="Arial"/>
              </a:rPr>
              <a:t>which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launch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50" dirty="0">
                <a:latin typeface="Arial"/>
                <a:cs typeface="Arial"/>
              </a:rPr>
              <a:t>sites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have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relatively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135" dirty="0">
                <a:latin typeface="Arial"/>
                <a:cs typeface="Arial"/>
              </a:rPr>
              <a:t>high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success</a:t>
            </a:r>
            <a:r>
              <a:rPr sz="2900" spc="5" dirty="0">
                <a:latin typeface="Arial"/>
                <a:cs typeface="Arial"/>
              </a:rPr>
              <a:t> </a:t>
            </a:r>
            <a:r>
              <a:rPr sz="2900" spc="40" dirty="0">
                <a:latin typeface="Arial"/>
                <a:cs typeface="Arial"/>
              </a:rPr>
              <a:t>rates.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0" dirty="0">
                <a:latin typeface="Arial"/>
                <a:cs typeface="Arial"/>
              </a:rPr>
              <a:t>Distances</a:t>
            </a:r>
            <a:r>
              <a:rPr sz="3300" spc="-130" dirty="0">
                <a:latin typeface="Arial"/>
                <a:cs typeface="Arial"/>
              </a:rPr>
              <a:t> </a:t>
            </a:r>
            <a:r>
              <a:rPr sz="3300" spc="160" dirty="0">
                <a:latin typeface="Arial"/>
                <a:cs typeface="Arial"/>
              </a:rPr>
              <a:t>between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dirty="0">
                <a:latin typeface="Arial"/>
                <a:cs typeface="Arial"/>
              </a:rPr>
              <a:t>a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05" dirty="0">
                <a:latin typeface="Arial"/>
                <a:cs typeface="Arial"/>
              </a:rPr>
              <a:t>Launch</a:t>
            </a:r>
            <a:r>
              <a:rPr sz="3300" spc="-130" dirty="0">
                <a:latin typeface="Arial"/>
                <a:cs typeface="Arial"/>
              </a:rPr>
              <a:t> </a:t>
            </a:r>
            <a:r>
              <a:rPr sz="3300" spc="95" dirty="0">
                <a:latin typeface="Arial"/>
                <a:cs typeface="Arial"/>
              </a:rPr>
              <a:t>Site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229" dirty="0">
                <a:latin typeface="Arial"/>
                <a:cs typeface="Arial"/>
              </a:rPr>
              <a:t>to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35" dirty="0">
                <a:latin typeface="Arial"/>
                <a:cs typeface="Arial"/>
              </a:rPr>
              <a:t>its</a:t>
            </a:r>
            <a:r>
              <a:rPr sz="3300" spc="-125" dirty="0">
                <a:latin typeface="Arial"/>
                <a:cs typeface="Arial"/>
              </a:rPr>
              <a:t> </a:t>
            </a:r>
            <a:r>
              <a:rPr sz="3300" spc="140" dirty="0">
                <a:latin typeface="Arial"/>
                <a:cs typeface="Arial"/>
              </a:rPr>
              <a:t>proximities:</a:t>
            </a:r>
            <a:endParaRPr sz="3300" dirty="0">
              <a:latin typeface="Arial"/>
              <a:cs typeface="Arial"/>
            </a:endParaRPr>
          </a:p>
          <a:p>
            <a:pPr marL="766445" marR="1466215" indent="22352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latin typeface="Arial"/>
                <a:cs typeface="Arial"/>
              </a:rPr>
              <a:t>Added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35" dirty="0">
                <a:latin typeface="Arial"/>
                <a:cs typeface="Arial"/>
              </a:rPr>
              <a:t>coloured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Lines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190" dirty="0">
                <a:latin typeface="Arial"/>
                <a:cs typeface="Arial"/>
              </a:rPr>
              <a:t>to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show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85" dirty="0">
                <a:latin typeface="Arial"/>
                <a:cs typeface="Arial"/>
              </a:rPr>
              <a:t>distances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125" dirty="0">
                <a:latin typeface="Arial"/>
                <a:cs typeface="Arial"/>
              </a:rPr>
              <a:t>between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the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75" dirty="0">
                <a:latin typeface="Arial"/>
                <a:cs typeface="Arial"/>
              </a:rPr>
              <a:t>Launch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60" dirty="0">
                <a:latin typeface="Arial"/>
                <a:cs typeface="Arial"/>
              </a:rPr>
              <a:t>Site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-65" dirty="0">
                <a:latin typeface="Arial"/>
                <a:cs typeface="Arial"/>
              </a:rPr>
              <a:t>KSC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-65" dirty="0">
                <a:latin typeface="Arial"/>
                <a:cs typeface="Arial"/>
              </a:rPr>
              <a:t>LC-</a:t>
            </a:r>
            <a:r>
              <a:rPr sz="2900" spc="120" dirty="0">
                <a:latin typeface="Arial"/>
                <a:cs typeface="Arial"/>
              </a:rPr>
              <a:t>39A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(as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-25" dirty="0">
                <a:latin typeface="Arial"/>
                <a:cs typeface="Arial"/>
              </a:rPr>
              <a:t>an </a:t>
            </a:r>
            <a:r>
              <a:rPr sz="2900" spc="70" dirty="0">
                <a:latin typeface="Arial"/>
                <a:cs typeface="Arial"/>
              </a:rPr>
              <a:t>example)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its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proximities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like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Railway,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Highway,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Coastline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95" dirty="0">
                <a:latin typeface="Arial"/>
                <a:cs typeface="Arial"/>
              </a:rPr>
              <a:t>and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65" dirty="0">
                <a:latin typeface="Arial"/>
                <a:cs typeface="Arial"/>
              </a:rPr>
              <a:t>Closest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40" dirty="0">
                <a:latin typeface="Arial"/>
                <a:cs typeface="Arial"/>
              </a:rPr>
              <a:t>City.</a:t>
            </a:r>
            <a:endParaRPr sz="2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 dirty="0">
              <a:latin typeface="Arial"/>
              <a:cs typeface="Arial"/>
            </a:endParaRPr>
          </a:p>
          <a:p>
            <a:pPr marL="223520" algn="ctr">
              <a:lnSpc>
                <a:spcPct val="100000"/>
              </a:lnSpc>
            </a:pP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7077" y="1142246"/>
            <a:ext cx="16585883" cy="265392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5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38702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45" dirty="0">
                <a:latin typeface="Arial"/>
                <a:cs typeface="Arial"/>
              </a:rPr>
              <a:t>Added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a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70" dirty="0">
                <a:latin typeface="Arial"/>
                <a:cs typeface="Arial"/>
              </a:rPr>
              <a:t>dropdown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00" dirty="0">
                <a:latin typeface="Arial"/>
                <a:cs typeface="Arial"/>
              </a:rPr>
              <a:t>list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90" dirty="0">
                <a:latin typeface="Arial"/>
                <a:cs typeface="Arial"/>
              </a:rPr>
              <a:t>to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enable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80" dirty="0">
                <a:latin typeface="Arial"/>
                <a:cs typeface="Arial"/>
              </a:rPr>
              <a:t>Launch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65" dirty="0">
                <a:latin typeface="Arial"/>
                <a:cs typeface="Arial"/>
              </a:rPr>
              <a:t>Site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selection.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dirty="0">
                <a:latin typeface="Arial"/>
                <a:cs typeface="Arial"/>
              </a:rPr>
              <a:t>Pie</a:t>
            </a:r>
            <a:r>
              <a:rPr sz="3500" spc="-120" dirty="0">
                <a:latin typeface="Arial"/>
                <a:cs typeface="Arial"/>
              </a:rPr>
              <a:t> </a:t>
            </a:r>
            <a:r>
              <a:rPr sz="3500" spc="155" dirty="0">
                <a:latin typeface="Arial"/>
                <a:cs typeface="Arial"/>
              </a:rPr>
              <a:t>Chart</a:t>
            </a:r>
            <a:r>
              <a:rPr sz="3500" spc="-114" dirty="0">
                <a:latin typeface="Arial"/>
                <a:cs typeface="Arial"/>
              </a:rPr>
              <a:t> </a:t>
            </a:r>
            <a:r>
              <a:rPr sz="3500" spc="170" dirty="0">
                <a:latin typeface="Arial"/>
                <a:cs typeface="Arial"/>
              </a:rPr>
              <a:t>showing</a:t>
            </a:r>
            <a:r>
              <a:rPr sz="3500" spc="-114" dirty="0">
                <a:latin typeface="Arial"/>
                <a:cs typeface="Arial"/>
              </a:rPr>
              <a:t> </a:t>
            </a:r>
            <a:r>
              <a:rPr sz="3500" spc="90" dirty="0">
                <a:latin typeface="Arial"/>
                <a:cs typeface="Arial"/>
              </a:rPr>
              <a:t>Success</a:t>
            </a:r>
            <a:r>
              <a:rPr sz="3500" spc="-114" dirty="0">
                <a:latin typeface="Arial"/>
                <a:cs typeface="Arial"/>
              </a:rPr>
              <a:t> </a:t>
            </a:r>
            <a:r>
              <a:rPr sz="3500" spc="100" dirty="0">
                <a:latin typeface="Arial"/>
                <a:cs typeface="Arial"/>
              </a:rPr>
              <a:t>Launches</a:t>
            </a:r>
            <a:r>
              <a:rPr sz="3500" spc="-120" dirty="0">
                <a:latin typeface="Arial"/>
                <a:cs typeface="Arial"/>
              </a:rPr>
              <a:t> </a:t>
            </a:r>
            <a:r>
              <a:rPr sz="3500" spc="110" dirty="0">
                <a:latin typeface="Arial"/>
                <a:cs typeface="Arial"/>
              </a:rPr>
              <a:t>(All</a:t>
            </a:r>
            <a:r>
              <a:rPr sz="3500" spc="-114" dirty="0">
                <a:latin typeface="Arial"/>
                <a:cs typeface="Arial"/>
              </a:rPr>
              <a:t> </a:t>
            </a:r>
            <a:r>
              <a:rPr sz="3500" spc="145" dirty="0">
                <a:latin typeface="Arial"/>
                <a:cs typeface="Arial"/>
              </a:rPr>
              <a:t>Sites/Certain</a:t>
            </a:r>
            <a:r>
              <a:rPr sz="3500" spc="-114" dirty="0">
                <a:latin typeface="Arial"/>
                <a:cs typeface="Arial"/>
              </a:rPr>
              <a:t> </a:t>
            </a:r>
            <a:r>
              <a:rPr sz="3500" spc="70" dirty="0">
                <a:latin typeface="Arial"/>
                <a:cs typeface="Arial"/>
              </a:rPr>
              <a:t>Site):</a:t>
            </a:r>
            <a:endParaRPr sz="3500" dirty="0">
              <a:latin typeface="Arial"/>
              <a:cs typeface="Arial"/>
            </a:endParaRPr>
          </a:p>
          <a:p>
            <a:pPr marL="766445" marR="1111250" indent="238125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45" dirty="0">
                <a:latin typeface="Arial"/>
                <a:cs typeface="Arial"/>
              </a:rPr>
              <a:t>Added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a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20" dirty="0">
                <a:latin typeface="Arial"/>
                <a:cs typeface="Arial"/>
              </a:rPr>
              <a:t>pie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chart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90" dirty="0">
                <a:latin typeface="Arial"/>
                <a:cs typeface="Arial"/>
              </a:rPr>
              <a:t>to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05" dirty="0">
                <a:latin typeface="Arial"/>
                <a:cs typeface="Arial"/>
              </a:rPr>
              <a:t>show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40" dirty="0">
                <a:latin typeface="Arial"/>
                <a:cs typeface="Arial"/>
              </a:rPr>
              <a:t>the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total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successful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85" dirty="0">
                <a:latin typeface="Arial"/>
                <a:cs typeface="Arial"/>
              </a:rPr>
              <a:t>launches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80" dirty="0">
                <a:latin typeface="Arial"/>
                <a:cs typeface="Arial"/>
              </a:rPr>
              <a:t>count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for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60" dirty="0">
                <a:latin typeface="Arial"/>
                <a:cs typeface="Arial"/>
              </a:rPr>
              <a:t>all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55" dirty="0">
                <a:latin typeface="Arial"/>
                <a:cs typeface="Arial"/>
              </a:rPr>
              <a:t>sites</a:t>
            </a:r>
            <a:r>
              <a:rPr sz="3100" spc="-30" dirty="0">
                <a:latin typeface="Arial"/>
                <a:cs typeface="Arial"/>
              </a:rPr>
              <a:t> </a:t>
            </a:r>
            <a:r>
              <a:rPr sz="3100" spc="100" dirty="0">
                <a:latin typeface="Arial"/>
                <a:cs typeface="Arial"/>
              </a:rPr>
              <a:t>and</a:t>
            </a:r>
            <a:r>
              <a:rPr sz="3100" spc="-25" dirty="0">
                <a:latin typeface="Arial"/>
                <a:cs typeface="Arial"/>
              </a:rPr>
              <a:t> </a:t>
            </a:r>
            <a:r>
              <a:rPr sz="3100" spc="114" dirty="0">
                <a:latin typeface="Arial"/>
                <a:cs typeface="Arial"/>
              </a:rPr>
              <a:t>the </a:t>
            </a:r>
            <a:r>
              <a:rPr sz="3100" dirty="0">
                <a:latin typeface="Arial"/>
                <a:cs typeface="Arial"/>
              </a:rPr>
              <a:t>Success</a:t>
            </a:r>
            <a:r>
              <a:rPr sz="3100" spc="2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vs.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Failed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135" dirty="0">
                <a:latin typeface="Arial"/>
                <a:cs typeface="Arial"/>
              </a:rPr>
              <a:t>counts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for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140" dirty="0">
                <a:latin typeface="Arial"/>
                <a:cs typeface="Arial"/>
              </a:rPr>
              <a:t>the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65" dirty="0">
                <a:latin typeface="Arial"/>
                <a:cs typeface="Arial"/>
              </a:rPr>
              <a:t>site,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160" dirty="0">
                <a:latin typeface="Arial"/>
                <a:cs typeface="Arial"/>
              </a:rPr>
              <a:t>if</a:t>
            </a:r>
            <a:r>
              <a:rPr sz="3100" spc="2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a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110" dirty="0">
                <a:latin typeface="Arial"/>
                <a:cs typeface="Arial"/>
              </a:rPr>
              <a:t>speci</a:t>
            </a:r>
            <a:r>
              <a:rPr sz="3100" spc="110" dirty="0">
                <a:latin typeface="Palatino Linotype"/>
                <a:cs typeface="Palatino Linotype"/>
              </a:rPr>
              <a:t>f</a:t>
            </a:r>
            <a:r>
              <a:rPr sz="3100" spc="110" dirty="0">
                <a:latin typeface="Arial"/>
                <a:cs typeface="Arial"/>
              </a:rPr>
              <a:t>ic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80" dirty="0">
                <a:latin typeface="Arial"/>
                <a:cs typeface="Arial"/>
              </a:rPr>
              <a:t>Launch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65" dirty="0">
                <a:latin typeface="Arial"/>
                <a:cs typeface="Arial"/>
              </a:rPr>
              <a:t>Site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was</a:t>
            </a:r>
            <a:r>
              <a:rPr sz="3100" spc="25" dirty="0">
                <a:latin typeface="Arial"/>
                <a:cs typeface="Arial"/>
              </a:rPr>
              <a:t> </a:t>
            </a:r>
            <a:r>
              <a:rPr sz="3100" spc="85" dirty="0">
                <a:latin typeface="Arial"/>
                <a:cs typeface="Arial"/>
              </a:rPr>
              <a:t>selected.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0" dirty="0">
                <a:latin typeface="Arial"/>
                <a:cs typeface="Arial"/>
              </a:rPr>
              <a:t>Slider</a:t>
            </a:r>
            <a:r>
              <a:rPr sz="3500" spc="-100" dirty="0">
                <a:latin typeface="Arial"/>
                <a:cs typeface="Arial"/>
              </a:rPr>
              <a:t> </a:t>
            </a:r>
            <a:r>
              <a:rPr sz="3500" spc="245" dirty="0">
                <a:latin typeface="Arial"/>
                <a:cs typeface="Arial"/>
              </a:rPr>
              <a:t>of</a:t>
            </a:r>
            <a:r>
              <a:rPr sz="3500" spc="-100" dirty="0">
                <a:latin typeface="Arial"/>
                <a:cs typeface="Arial"/>
              </a:rPr>
              <a:t> </a:t>
            </a:r>
            <a:r>
              <a:rPr sz="3500" spc="75" dirty="0">
                <a:latin typeface="Arial"/>
                <a:cs typeface="Arial"/>
              </a:rPr>
              <a:t>Payload</a:t>
            </a:r>
            <a:r>
              <a:rPr sz="3500" spc="-95" dirty="0">
                <a:latin typeface="Arial"/>
                <a:cs typeface="Arial"/>
              </a:rPr>
              <a:t> </a:t>
            </a:r>
            <a:r>
              <a:rPr sz="3500" dirty="0">
                <a:latin typeface="Arial"/>
                <a:cs typeface="Arial"/>
              </a:rPr>
              <a:t>Mass</a:t>
            </a:r>
            <a:r>
              <a:rPr sz="3500" spc="-100" dirty="0">
                <a:latin typeface="Arial"/>
                <a:cs typeface="Arial"/>
              </a:rPr>
              <a:t> </a:t>
            </a:r>
            <a:r>
              <a:rPr sz="3500" spc="50" dirty="0">
                <a:latin typeface="Arial"/>
                <a:cs typeface="Arial"/>
              </a:rPr>
              <a:t>Range:</a:t>
            </a:r>
            <a:endParaRPr sz="3500" dirty="0">
              <a:latin typeface="Arial"/>
              <a:cs typeface="Arial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45" dirty="0">
                <a:latin typeface="Arial"/>
                <a:cs typeface="Arial"/>
              </a:rPr>
              <a:t>Added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a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95" dirty="0">
                <a:latin typeface="Arial"/>
                <a:cs typeface="Arial"/>
              </a:rPr>
              <a:t>slider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90" dirty="0">
                <a:latin typeface="Arial"/>
                <a:cs typeface="Arial"/>
              </a:rPr>
              <a:t>to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90" dirty="0">
                <a:latin typeface="Arial"/>
                <a:cs typeface="Arial"/>
              </a:rPr>
              <a:t>select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Payload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65" dirty="0">
                <a:latin typeface="Arial"/>
                <a:cs typeface="Arial"/>
              </a:rPr>
              <a:t>range.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55" dirty="0">
                <a:latin typeface="Arial"/>
                <a:cs typeface="Arial"/>
              </a:rPr>
              <a:t>Scatter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155" dirty="0">
                <a:latin typeface="Arial"/>
                <a:cs typeface="Arial"/>
              </a:rPr>
              <a:t>Chart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245" dirty="0">
                <a:latin typeface="Arial"/>
                <a:cs typeface="Arial"/>
              </a:rPr>
              <a:t>of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75" dirty="0">
                <a:latin typeface="Arial"/>
                <a:cs typeface="Arial"/>
              </a:rPr>
              <a:t>Payload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dirty="0">
                <a:latin typeface="Arial"/>
                <a:cs typeface="Arial"/>
              </a:rPr>
              <a:t>Mass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70" dirty="0">
                <a:latin typeface="Arial"/>
                <a:cs typeface="Arial"/>
              </a:rPr>
              <a:t>vs.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90" dirty="0">
                <a:latin typeface="Arial"/>
                <a:cs typeface="Arial"/>
              </a:rPr>
              <a:t>Success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dirty="0">
                <a:latin typeface="Arial"/>
                <a:cs typeface="Arial"/>
              </a:rPr>
              <a:t>Rate</a:t>
            </a:r>
            <a:r>
              <a:rPr sz="3500" spc="-100" dirty="0">
                <a:latin typeface="Arial"/>
                <a:cs typeface="Arial"/>
              </a:rPr>
              <a:t> </a:t>
            </a:r>
            <a:r>
              <a:rPr sz="3500" spc="204" dirty="0">
                <a:latin typeface="Arial"/>
                <a:cs typeface="Arial"/>
              </a:rPr>
              <a:t>for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190" dirty="0">
                <a:latin typeface="Arial"/>
                <a:cs typeface="Arial"/>
              </a:rPr>
              <a:t>the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135" dirty="0">
                <a:latin typeface="Arial"/>
                <a:cs typeface="Arial"/>
              </a:rPr>
              <a:t>di</a:t>
            </a:r>
            <a:r>
              <a:rPr sz="3500" spc="135" dirty="0">
                <a:latin typeface="Verdana"/>
                <a:cs typeface="Verdana"/>
              </a:rPr>
              <a:t>ﬀ</a:t>
            </a:r>
            <a:r>
              <a:rPr sz="3500" spc="135" dirty="0">
                <a:latin typeface="Arial"/>
                <a:cs typeface="Arial"/>
              </a:rPr>
              <a:t>erent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125" dirty="0">
                <a:latin typeface="Arial"/>
                <a:cs typeface="Arial"/>
              </a:rPr>
              <a:t>Booster</a:t>
            </a:r>
            <a:r>
              <a:rPr sz="3500" spc="-105" dirty="0">
                <a:latin typeface="Arial"/>
                <a:cs typeface="Arial"/>
              </a:rPr>
              <a:t> </a:t>
            </a:r>
            <a:r>
              <a:rPr sz="3500" spc="60" dirty="0">
                <a:latin typeface="Arial"/>
                <a:cs typeface="Arial"/>
              </a:rPr>
              <a:t>Versions:</a:t>
            </a:r>
            <a:endParaRPr sz="3500" dirty="0">
              <a:latin typeface="Arial"/>
              <a:cs typeface="Arial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45" dirty="0">
                <a:latin typeface="Arial"/>
                <a:cs typeface="Arial"/>
              </a:rPr>
              <a:t>Added</a:t>
            </a:r>
            <a:r>
              <a:rPr sz="3100" spc="-15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a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14" dirty="0">
                <a:latin typeface="Arial"/>
                <a:cs typeface="Arial"/>
              </a:rPr>
              <a:t>scatter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45" dirty="0">
                <a:latin typeface="Arial"/>
                <a:cs typeface="Arial"/>
              </a:rPr>
              <a:t>chart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90" dirty="0">
                <a:latin typeface="Arial"/>
                <a:cs typeface="Arial"/>
              </a:rPr>
              <a:t>to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05" dirty="0">
                <a:latin typeface="Arial"/>
                <a:cs typeface="Arial"/>
              </a:rPr>
              <a:t>show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40" dirty="0">
                <a:latin typeface="Arial"/>
                <a:cs typeface="Arial"/>
              </a:rPr>
              <a:t>the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20" dirty="0">
                <a:latin typeface="Arial"/>
                <a:cs typeface="Arial"/>
              </a:rPr>
              <a:t>correlation</a:t>
            </a:r>
            <a:r>
              <a:rPr sz="3100" spc="-15" dirty="0">
                <a:latin typeface="Arial"/>
                <a:cs typeface="Arial"/>
              </a:rPr>
              <a:t> </a:t>
            </a:r>
            <a:r>
              <a:rPr sz="3100" spc="125" dirty="0">
                <a:latin typeface="Arial"/>
                <a:cs typeface="Arial"/>
              </a:rPr>
              <a:t>between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dirty="0">
                <a:latin typeface="Arial"/>
                <a:cs typeface="Arial"/>
              </a:rPr>
              <a:t>Payload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00" dirty="0">
                <a:latin typeface="Arial"/>
                <a:cs typeface="Arial"/>
              </a:rPr>
              <a:t>and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80" dirty="0">
                <a:latin typeface="Arial"/>
                <a:cs typeface="Arial"/>
              </a:rPr>
              <a:t>Launch</a:t>
            </a:r>
            <a:r>
              <a:rPr sz="3100" spc="-10" dirty="0">
                <a:latin typeface="Arial"/>
                <a:cs typeface="Arial"/>
              </a:rPr>
              <a:t> Success.</a:t>
            </a: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NumPy </a:t>
            </a:r>
            <a:r>
              <a:rPr sz="2600" spc="95" dirty="0">
                <a:latin typeface="Arial"/>
                <a:cs typeface="Arial"/>
              </a:rPr>
              <a:t>array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 </a:t>
            </a:r>
            <a:r>
              <a:rPr sz="2600" spc="110" dirty="0">
                <a:latin typeface="Arial"/>
                <a:cs typeface="Arial"/>
              </a:rPr>
              <a:t>“Class”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in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Arial"/>
                <a:cs typeface="Arial"/>
              </a:rPr>
              <a:t>Standardizing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90" dirty="0">
                <a:latin typeface="Arial"/>
                <a:cs typeface="Arial"/>
              </a:rPr>
              <a:t>StandardScaler,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then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Arial"/>
                <a:cs typeface="Arial"/>
              </a:rPr>
              <a:t>itting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150" dirty="0">
                <a:latin typeface="Arial"/>
                <a:cs typeface="Arial"/>
              </a:rPr>
              <a:t>transforming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it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Splitting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into </a:t>
            </a:r>
            <a:r>
              <a:rPr sz="2600" spc="150" dirty="0">
                <a:latin typeface="Arial"/>
                <a:cs typeface="Arial"/>
              </a:rPr>
              <a:t>training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and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testing </a:t>
            </a:r>
            <a:r>
              <a:rPr sz="2600" spc="80" dirty="0">
                <a:latin typeface="Arial"/>
                <a:cs typeface="Arial"/>
              </a:rPr>
              <a:t>sets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65" dirty="0">
                <a:latin typeface="Arial"/>
                <a:cs typeface="Arial"/>
              </a:rPr>
              <a:t>train_test_split </a:t>
            </a:r>
            <a:r>
              <a:rPr sz="2600" spc="170" dirty="0">
                <a:latin typeface="Arial"/>
                <a:cs typeface="Arial"/>
              </a:rPr>
              <a:t>function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90" dirty="0">
                <a:latin typeface="Arial"/>
                <a:cs typeface="Arial"/>
              </a:rPr>
              <a:t>GridSearchCV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with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cv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170" dirty="0">
                <a:latin typeface="Arial"/>
                <a:cs typeface="Arial"/>
              </a:rPr>
              <a:t>=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10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Verdana"/>
                <a:cs typeface="Verdana"/>
              </a:rPr>
              <a:t>f</a:t>
            </a:r>
            <a:r>
              <a:rPr sz="2600" spc="100" dirty="0">
                <a:latin typeface="Arial"/>
                <a:cs typeface="Arial"/>
              </a:rPr>
              <a:t>ind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parameters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Applying </a:t>
            </a:r>
            <a:r>
              <a:rPr sz="2600" spc="80" dirty="0">
                <a:latin typeface="Arial"/>
                <a:cs typeface="Arial"/>
              </a:rPr>
              <a:t>GridSearchCV </a:t>
            </a:r>
            <a:r>
              <a:rPr sz="2600" spc="155" dirty="0">
                <a:latin typeface="Arial"/>
                <a:cs typeface="Arial"/>
              </a:rPr>
              <a:t>on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LogReg,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SVM,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"/>
                <a:cs typeface="Arial"/>
              </a:rPr>
              <a:t>Decision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Tree,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50" dirty="0">
                <a:latin typeface="Arial"/>
                <a:cs typeface="Arial"/>
              </a:rPr>
              <a:t>KNN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Calculating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accuracy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test 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85" dirty="0">
                <a:latin typeface="Arial"/>
                <a:cs typeface="Arial"/>
              </a:rPr>
              <a:t>method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.score()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Examining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45" dirty="0">
                <a:latin typeface="Arial"/>
                <a:cs typeface="Arial"/>
              </a:rPr>
              <a:t>confusion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matrix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"/>
                <a:cs typeface="Arial"/>
              </a:rPr>
              <a:t>Finding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method </a:t>
            </a:r>
            <a:r>
              <a:rPr sz="2600" spc="155" dirty="0">
                <a:latin typeface="Arial"/>
                <a:cs typeface="Arial"/>
              </a:rPr>
              <a:t>performs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by </a:t>
            </a:r>
            <a:r>
              <a:rPr sz="2600" spc="125" dirty="0">
                <a:latin typeface="Arial"/>
                <a:cs typeface="Arial"/>
              </a:rPr>
              <a:t>examining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65" dirty="0">
                <a:latin typeface="Arial"/>
                <a:cs typeface="Arial"/>
              </a:rPr>
              <a:t>Jaccard_score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-30" dirty="0">
                <a:latin typeface="Arial"/>
                <a:cs typeface="Arial"/>
              </a:rPr>
              <a:t>F1_score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metrics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latin typeface="Arial"/>
                <a:cs typeface="Arial"/>
              </a:rPr>
              <a:t>Explanation:</a:t>
            </a:r>
            <a:endParaRPr sz="3900" dirty="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dirty="0">
                <a:latin typeface="Arial"/>
                <a:cs typeface="Arial"/>
              </a:rPr>
              <a:t>The</a:t>
            </a:r>
            <a:r>
              <a:rPr sz="3450" spc="-25" dirty="0">
                <a:latin typeface="Arial"/>
                <a:cs typeface="Arial"/>
              </a:rPr>
              <a:t> </a:t>
            </a:r>
            <a:r>
              <a:rPr sz="3450" spc="85" dirty="0">
                <a:latin typeface="Arial"/>
                <a:cs typeface="Arial"/>
              </a:rPr>
              <a:t>earliest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125" dirty="0">
                <a:latin typeface="Palatino Linotype"/>
                <a:cs typeface="Palatino Linotype"/>
              </a:rPr>
              <a:t>f</a:t>
            </a:r>
            <a:r>
              <a:rPr sz="3450" spc="125" dirty="0">
                <a:latin typeface="Arial"/>
                <a:cs typeface="Arial"/>
              </a:rPr>
              <a:t>lights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65" dirty="0">
                <a:latin typeface="Arial"/>
                <a:cs typeface="Arial"/>
              </a:rPr>
              <a:t>all</a:t>
            </a:r>
            <a:r>
              <a:rPr sz="3450" spc="-25" dirty="0">
                <a:latin typeface="Arial"/>
                <a:cs typeface="Arial"/>
              </a:rPr>
              <a:t> </a:t>
            </a:r>
            <a:r>
              <a:rPr sz="3450" spc="114" dirty="0">
                <a:latin typeface="Arial"/>
                <a:cs typeface="Arial"/>
              </a:rPr>
              <a:t>failed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140" dirty="0">
                <a:latin typeface="Arial"/>
                <a:cs typeface="Arial"/>
              </a:rPr>
              <a:t>while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155" dirty="0">
                <a:latin typeface="Arial"/>
                <a:cs typeface="Arial"/>
              </a:rPr>
              <a:t>the</a:t>
            </a:r>
            <a:r>
              <a:rPr sz="3450" spc="-25" dirty="0">
                <a:latin typeface="Arial"/>
                <a:cs typeface="Arial"/>
              </a:rPr>
              <a:t> </a:t>
            </a:r>
            <a:r>
              <a:rPr sz="3450" spc="100" dirty="0">
                <a:latin typeface="Arial"/>
                <a:cs typeface="Arial"/>
              </a:rPr>
              <a:t>latest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125" dirty="0">
                <a:latin typeface="Palatino Linotype"/>
                <a:cs typeface="Palatino Linotype"/>
              </a:rPr>
              <a:t>f</a:t>
            </a:r>
            <a:r>
              <a:rPr sz="3450" spc="125" dirty="0">
                <a:latin typeface="Arial"/>
                <a:cs typeface="Arial"/>
              </a:rPr>
              <a:t>lights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65" dirty="0">
                <a:latin typeface="Arial"/>
                <a:cs typeface="Arial"/>
              </a:rPr>
              <a:t>all</a:t>
            </a:r>
            <a:r>
              <a:rPr sz="3450" spc="-20" dirty="0">
                <a:latin typeface="Arial"/>
                <a:cs typeface="Arial"/>
              </a:rPr>
              <a:t> </a:t>
            </a:r>
            <a:r>
              <a:rPr sz="3450" spc="110" dirty="0">
                <a:latin typeface="Arial"/>
                <a:cs typeface="Arial"/>
              </a:rPr>
              <a:t>succeeded.</a:t>
            </a:r>
            <a:endParaRPr sz="3450" dirty="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dirty="0">
                <a:latin typeface="Arial"/>
                <a:cs typeface="Arial"/>
              </a:rPr>
              <a:t>The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-35" dirty="0">
                <a:latin typeface="Arial"/>
                <a:cs typeface="Arial"/>
              </a:rPr>
              <a:t>CCAFS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-35" dirty="0">
                <a:latin typeface="Arial"/>
                <a:cs typeface="Arial"/>
              </a:rPr>
              <a:t>SLC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315" dirty="0">
                <a:latin typeface="Arial"/>
                <a:cs typeface="Arial"/>
              </a:rPr>
              <a:t>40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135" dirty="0">
                <a:latin typeface="Arial"/>
                <a:cs typeface="Arial"/>
              </a:rPr>
              <a:t>launch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90" dirty="0">
                <a:latin typeface="Arial"/>
                <a:cs typeface="Arial"/>
              </a:rPr>
              <a:t>site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has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155" dirty="0">
                <a:latin typeface="Arial"/>
                <a:cs typeface="Arial"/>
              </a:rPr>
              <a:t>about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a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110" dirty="0">
                <a:latin typeface="Arial"/>
                <a:cs typeface="Arial"/>
              </a:rPr>
              <a:t>half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200" dirty="0">
                <a:latin typeface="Arial"/>
                <a:cs typeface="Arial"/>
              </a:rPr>
              <a:t>of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65" dirty="0">
                <a:latin typeface="Arial"/>
                <a:cs typeface="Arial"/>
              </a:rPr>
              <a:t>all</a:t>
            </a:r>
            <a:r>
              <a:rPr sz="3450" spc="-55" dirty="0">
                <a:latin typeface="Arial"/>
                <a:cs typeface="Arial"/>
              </a:rPr>
              <a:t> </a:t>
            </a:r>
            <a:r>
              <a:rPr sz="3450" spc="75" dirty="0">
                <a:latin typeface="Arial"/>
                <a:cs typeface="Arial"/>
              </a:rPr>
              <a:t>launches.</a:t>
            </a:r>
            <a:endParaRPr sz="3450" dirty="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5" dirty="0">
                <a:latin typeface="Arial"/>
                <a:cs typeface="Arial"/>
              </a:rPr>
              <a:t>VAFB</a:t>
            </a:r>
            <a:r>
              <a:rPr sz="3450" spc="-75" dirty="0">
                <a:latin typeface="Arial"/>
                <a:cs typeface="Arial"/>
              </a:rPr>
              <a:t> </a:t>
            </a:r>
            <a:r>
              <a:rPr sz="3450" spc="-35" dirty="0">
                <a:latin typeface="Arial"/>
                <a:cs typeface="Arial"/>
              </a:rPr>
              <a:t>SLC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4E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spc="114" dirty="0">
                <a:latin typeface="Arial"/>
                <a:cs typeface="Arial"/>
              </a:rPr>
              <a:t>and</a:t>
            </a:r>
            <a:r>
              <a:rPr sz="3450" spc="-70" dirty="0">
                <a:latin typeface="Arial"/>
                <a:cs typeface="Arial"/>
              </a:rPr>
              <a:t> KSC</a:t>
            </a:r>
            <a:r>
              <a:rPr sz="3450" spc="-75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LC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spc="140" dirty="0">
                <a:latin typeface="Arial"/>
                <a:cs typeface="Arial"/>
              </a:rPr>
              <a:t>39A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have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spc="140" dirty="0">
                <a:latin typeface="Arial"/>
                <a:cs typeface="Arial"/>
              </a:rPr>
              <a:t>higher</a:t>
            </a:r>
            <a:r>
              <a:rPr sz="3450" spc="-75" dirty="0">
                <a:latin typeface="Arial"/>
                <a:cs typeface="Arial"/>
              </a:rPr>
              <a:t> </a:t>
            </a:r>
            <a:r>
              <a:rPr sz="3450" spc="70" dirty="0">
                <a:latin typeface="Arial"/>
                <a:cs typeface="Arial"/>
              </a:rPr>
              <a:t>success</a:t>
            </a:r>
            <a:r>
              <a:rPr sz="3450" spc="-70" dirty="0">
                <a:latin typeface="Arial"/>
                <a:cs typeface="Arial"/>
              </a:rPr>
              <a:t> </a:t>
            </a:r>
            <a:r>
              <a:rPr sz="3450" spc="50" dirty="0">
                <a:latin typeface="Arial"/>
                <a:cs typeface="Arial"/>
              </a:rPr>
              <a:t>rates.</a:t>
            </a:r>
            <a:endParaRPr sz="3450" dirty="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30" dirty="0">
                <a:latin typeface="Arial"/>
                <a:cs typeface="Arial"/>
              </a:rPr>
              <a:t>It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10" dirty="0">
                <a:latin typeface="Arial"/>
                <a:cs typeface="Arial"/>
              </a:rPr>
              <a:t>can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150" dirty="0">
                <a:latin typeface="Arial"/>
                <a:cs typeface="Arial"/>
              </a:rPr>
              <a:t>be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80" dirty="0">
                <a:latin typeface="Arial"/>
                <a:cs typeface="Arial"/>
              </a:rPr>
              <a:t>assumed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155" dirty="0">
                <a:latin typeface="Arial"/>
                <a:cs typeface="Arial"/>
              </a:rPr>
              <a:t>that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00" dirty="0">
                <a:latin typeface="Arial"/>
                <a:cs typeface="Arial"/>
              </a:rPr>
              <a:t>each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140" dirty="0">
                <a:latin typeface="Arial"/>
                <a:cs typeface="Arial"/>
              </a:rPr>
              <a:t>new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135" dirty="0">
                <a:latin typeface="Arial"/>
                <a:cs typeface="Arial"/>
              </a:rPr>
              <a:t>launch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has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dirty="0">
                <a:latin typeface="Arial"/>
                <a:cs typeface="Arial"/>
              </a:rPr>
              <a:t>a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140" dirty="0">
                <a:latin typeface="Arial"/>
                <a:cs typeface="Arial"/>
              </a:rPr>
              <a:t>higher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100" dirty="0">
                <a:latin typeface="Arial"/>
                <a:cs typeface="Arial"/>
              </a:rPr>
              <a:t>rate</a:t>
            </a:r>
            <a:r>
              <a:rPr sz="3450" spc="-30" dirty="0">
                <a:latin typeface="Arial"/>
                <a:cs typeface="Arial"/>
              </a:rPr>
              <a:t> </a:t>
            </a:r>
            <a:r>
              <a:rPr sz="3450" spc="200" dirty="0">
                <a:latin typeface="Arial"/>
                <a:cs typeface="Arial"/>
              </a:rPr>
              <a:t>of</a:t>
            </a:r>
            <a:r>
              <a:rPr sz="3450" spc="-35" dirty="0">
                <a:latin typeface="Arial"/>
                <a:cs typeface="Arial"/>
              </a:rPr>
              <a:t> </a:t>
            </a:r>
            <a:r>
              <a:rPr sz="3450" spc="55" dirty="0">
                <a:latin typeface="Arial"/>
                <a:cs typeface="Arial"/>
              </a:rPr>
              <a:t>success.</a:t>
            </a:r>
            <a:endParaRPr sz="3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latin typeface="Arial"/>
                <a:cs typeface="Arial"/>
              </a:rPr>
              <a:t>Explanation:</a:t>
            </a:r>
            <a:endParaRPr sz="4150" dirty="0">
              <a:latin typeface="Arial"/>
              <a:cs typeface="Arial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dirty="0">
                <a:latin typeface="Arial"/>
                <a:cs typeface="Arial"/>
              </a:rPr>
              <a:t>For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85" dirty="0">
                <a:latin typeface="Arial"/>
                <a:cs typeface="Arial"/>
              </a:rPr>
              <a:t>every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25" dirty="0">
                <a:latin typeface="Arial"/>
                <a:cs typeface="Arial"/>
              </a:rPr>
              <a:t>launch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95" dirty="0">
                <a:latin typeface="Arial"/>
                <a:cs typeface="Arial"/>
              </a:rPr>
              <a:t>site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65" dirty="0">
                <a:latin typeface="Arial"/>
                <a:cs typeface="Arial"/>
              </a:rPr>
              <a:t>the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50" dirty="0">
                <a:latin typeface="Arial"/>
                <a:cs typeface="Arial"/>
              </a:rPr>
              <a:t>higher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65" dirty="0">
                <a:latin typeface="Arial"/>
                <a:cs typeface="Arial"/>
              </a:rPr>
              <a:t>the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05" dirty="0">
                <a:latin typeface="Arial"/>
                <a:cs typeface="Arial"/>
              </a:rPr>
              <a:t>payload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mass,</a:t>
            </a:r>
            <a:r>
              <a:rPr sz="3650" spc="-15" dirty="0">
                <a:latin typeface="Arial"/>
                <a:cs typeface="Arial"/>
              </a:rPr>
              <a:t> </a:t>
            </a:r>
            <a:r>
              <a:rPr sz="3650" spc="165" dirty="0">
                <a:latin typeface="Arial"/>
                <a:cs typeface="Arial"/>
              </a:rPr>
              <a:t>the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50" dirty="0">
                <a:latin typeface="Arial"/>
                <a:cs typeface="Arial"/>
              </a:rPr>
              <a:t>higher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65" dirty="0">
                <a:latin typeface="Arial"/>
                <a:cs typeface="Arial"/>
              </a:rPr>
              <a:t>the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65" dirty="0">
                <a:latin typeface="Arial"/>
                <a:cs typeface="Arial"/>
              </a:rPr>
              <a:t>success </a:t>
            </a:r>
            <a:r>
              <a:rPr sz="3650" spc="75" dirty="0">
                <a:latin typeface="Arial"/>
                <a:cs typeface="Arial"/>
              </a:rPr>
              <a:t>rate.</a:t>
            </a:r>
            <a:endParaRPr sz="3650" dirty="0">
              <a:latin typeface="Arial"/>
              <a:cs typeface="Arial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14" dirty="0">
                <a:latin typeface="Arial"/>
                <a:cs typeface="Arial"/>
              </a:rPr>
              <a:t>Most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210" dirty="0">
                <a:latin typeface="Arial"/>
                <a:cs typeface="Arial"/>
              </a:rPr>
              <a:t>of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65" dirty="0">
                <a:latin typeface="Arial"/>
                <a:cs typeface="Arial"/>
              </a:rPr>
              <a:t>the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00" dirty="0">
                <a:latin typeface="Arial"/>
                <a:cs typeface="Arial"/>
              </a:rPr>
              <a:t>launches</a:t>
            </a:r>
            <a:r>
              <a:rPr sz="3650" spc="-15" dirty="0">
                <a:latin typeface="Arial"/>
                <a:cs typeface="Arial"/>
              </a:rPr>
              <a:t> </a:t>
            </a:r>
            <a:r>
              <a:rPr sz="3650" spc="210" dirty="0">
                <a:latin typeface="Arial"/>
                <a:cs typeface="Arial"/>
              </a:rPr>
              <a:t>with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05" dirty="0">
                <a:latin typeface="Arial"/>
                <a:cs typeface="Arial"/>
              </a:rPr>
              <a:t>payload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mass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00" dirty="0">
                <a:latin typeface="Arial"/>
                <a:cs typeface="Arial"/>
              </a:rPr>
              <a:t>over</a:t>
            </a:r>
            <a:r>
              <a:rPr sz="3650" spc="-15" dirty="0">
                <a:latin typeface="Arial"/>
                <a:cs typeface="Arial"/>
              </a:rPr>
              <a:t> </a:t>
            </a:r>
            <a:r>
              <a:rPr sz="3650" spc="305" dirty="0">
                <a:latin typeface="Arial"/>
                <a:cs typeface="Arial"/>
              </a:rPr>
              <a:t>7000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45" dirty="0">
                <a:latin typeface="Arial"/>
                <a:cs typeface="Arial"/>
              </a:rPr>
              <a:t>kg</a:t>
            </a:r>
            <a:r>
              <a:rPr sz="3650" spc="-20" dirty="0">
                <a:latin typeface="Arial"/>
                <a:cs typeface="Arial"/>
              </a:rPr>
              <a:t> </a:t>
            </a:r>
            <a:r>
              <a:rPr sz="3650" spc="105" dirty="0">
                <a:latin typeface="Arial"/>
                <a:cs typeface="Arial"/>
              </a:rPr>
              <a:t>were</a:t>
            </a:r>
            <a:r>
              <a:rPr sz="3650" spc="-15" dirty="0">
                <a:latin typeface="Arial"/>
                <a:cs typeface="Arial"/>
              </a:rPr>
              <a:t> </a:t>
            </a:r>
            <a:r>
              <a:rPr sz="3650" spc="90" dirty="0">
                <a:latin typeface="Arial"/>
                <a:cs typeface="Arial"/>
              </a:rPr>
              <a:t>successful.</a:t>
            </a:r>
            <a:endParaRPr sz="3650" dirty="0">
              <a:latin typeface="Arial"/>
              <a:cs typeface="Arial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95" dirty="0">
                <a:latin typeface="Arial"/>
                <a:cs typeface="Arial"/>
              </a:rPr>
              <a:t>KSC</a:t>
            </a:r>
            <a:r>
              <a:rPr sz="3650" spc="-50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LC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150" dirty="0">
                <a:latin typeface="Arial"/>
                <a:cs typeface="Arial"/>
              </a:rPr>
              <a:t>39A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has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a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100%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75" dirty="0">
                <a:latin typeface="Arial"/>
                <a:cs typeface="Arial"/>
              </a:rPr>
              <a:t>success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110" dirty="0">
                <a:latin typeface="Arial"/>
                <a:cs typeface="Arial"/>
              </a:rPr>
              <a:t>rate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170" dirty="0">
                <a:latin typeface="Arial"/>
                <a:cs typeface="Arial"/>
              </a:rPr>
              <a:t>for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105" dirty="0">
                <a:latin typeface="Arial"/>
                <a:cs typeface="Arial"/>
              </a:rPr>
              <a:t>payload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dirty="0">
                <a:latin typeface="Arial"/>
                <a:cs typeface="Arial"/>
              </a:rPr>
              <a:t>mass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145" dirty="0">
                <a:latin typeface="Arial"/>
                <a:cs typeface="Arial"/>
              </a:rPr>
              <a:t>under</a:t>
            </a:r>
            <a:r>
              <a:rPr sz="3650" spc="-45" dirty="0">
                <a:latin typeface="Arial"/>
                <a:cs typeface="Arial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6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"/>
                <a:cs typeface="Arial"/>
              </a:rPr>
              <a:t>too.</a:t>
            </a:r>
            <a:endParaRPr sz="36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0124" y="1168713"/>
            <a:ext cx="3651984" cy="849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6211" y="3544724"/>
            <a:ext cx="5024569" cy="61275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13268" y="6909394"/>
            <a:ext cx="8617682" cy="326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indent="-182880" defTabSz="914400">
              <a:lnSpc>
                <a:spcPct val="90000"/>
              </a:lnSpc>
              <a:spcBef>
                <a:spcPts val="9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  <a:p>
            <a:pPr marL="12700" indent="-182880" defTabSz="914400">
              <a:lnSpc>
                <a:spcPct val="90000"/>
              </a:lnSpc>
              <a:spcBef>
                <a:spcPts val="386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  <a:p>
            <a:pPr marL="12700" indent="-182880" defTabSz="914400">
              <a:lnSpc>
                <a:spcPct val="90000"/>
              </a:lnSpc>
              <a:spcBef>
                <a:spcPts val="386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  <a:p>
            <a:pPr marL="12700" indent="-182880" defTabSz="914400">
              <a:lnSpc>
                <a:spcPct val="90000"/>
              </a:lnSpc>
              <a:spcBef>
                <a:spcPts val="3869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  <a:p>
            <a:pPr marL="12700" indent="-182880" defTabSz="914400">
              <a:lnSpc>
                <a:spcPct val="90000"/>
              </a:lnSpc>
              <a:spcBef>
                <a:spcPts val="386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  <a:p>
            <a:pPr marL="12700" indent="-182880" defTabSz="914400">
              <a:lnSpc>
                <a:spcPct val="90000"/>
              </a:lnSpc>
              <a:spcBef>
                <a:spcPts val="386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700" spc="-5"/>
              <a:t>•</a:t>
            </a:r>
            <a:endParaRPr lang="en-US"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Arial"/>
                <a:cs typeface="Arial"/>
              </a:rPr>
              <a:t>Orbits</a:t>
            </a:r>
            <a:r>
              <a:rPr sz="3950" spc="-65" dirty="0">
                <a:latin typeface="Arial"/>
                <a:cs typeface="Arial"/>
              </a:rPr>
              <a:t> </a:t>
            </a:r>
            <a:r>
              <a:rPr sz="3950" spc="210" dirty="0">
                <a:latin typeface="Arial"/>
                <a:cs typeface="Arial"/>
              </a:rPr>
              <a:t>with</a:t>
            </a:r>
            <a:r>
              <a:rPr sz="3950" spc="-6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100%</a:t>
            </a:r>
            <a:r>
              <a:rPr sz="3950" spc="-65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65" dirty="0">
                <a:latin typeface="Arial"/>
                <a:cs typeface="Arial"/>
              </a:rPr>
              <a:t> </a:t>
            </a:r>
            <a:r>
              <a:rPr sz="3950" spc="85" dirty="0">
                <a:latin typeface="Arial"/>
                <a:cs typeface="Arial"/>
              </a:rPr>
              <a:t>rate:</a:t>
            </a:r>
            <a:endParaRPr sz="3950" dirty="0">
              <a:latin typeface="Arial"/>
              <a:cs typeface="Arial"/>
            </a:endParaRPr>
          </a:p>
          <a:p>
            <a:pPr marL="933450" lvl="1" indent="-461009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65" dirty="0">
                <a:latin typeface="Arial"/>
                <a:cs typeface="Arial"/>
              </a:rPr>
              <a:t>ES-</a:t>
            </a:r>
            <a:r>
              <a:rPr sz="3950" spc="-195" dirty="0">
                <a:latin typeface="Arial"/>
                <a:cs typeface="Arial"/>
              </a:rPr>
              <a:t>L1,</a:t>
            </a:r>
            <a:r>
              <a:rPr sz="3950" spc="-80" dirty="0">
                <a:latin typeface="Arial"/>
                <a:cs typeface="Arial"/>
              </a:rPr>
              <a:t> </a:t>
            </a:r>
            <a:r>
              <a:rPr sz="3950" spc="-135" dirty="0">
                <a:latin typeface="Arial"/>
                <a:cs typeface="Arial"/>
              </a:rPr>
              <a:t>GEO,</a:t>
            </a:r>
            <a:r>
              <a:rPr sz="3950" spc="-140" dirty="0">
                <a:latin typeface="Arial"/>
                <a:cs typeface="Arial"/>
              </a:rPr>
              <a:t> </a:t>
            </a:r>
            <a:r>
              <a:rPr sz="3950" spc="-105" dirty="0">
                <a:latin typeface="Arial"/>
                <a:cs typeface="Arial"/>
              </a:rPr>
              <a:t>HEO,</a:t>
            </a:r>
            <a:r>
              <a:rPr sz="3950" spc="-110" dirty="0">
                <a:latin typeface="Arial"/>
                <a:cs typeface="Arial"/>
              </a:rPr>
              <a:t> </a:t>
            </a:r>
            <a:r>
              <a:rPr sz="3950" spc="-25" dirty="0">
                <a:latin typeface="Arial"/>
                <a:cs typeface="Arial"/>
              </a:rPr>
              <a:t>SSO</a:t>
            </a:r>
            <a:endParaRPr sz="3950" dirty="0">
              <a:latin typeface="Arial"/>
              <a:cs typeface="Arial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Arial"/>
                <a:cs typeface="Arial"/>
              </a:rPr>
              <a:t>Orbits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210" dirty="0">
                <a:latin typeface="Arial"/>
                <a:cs typeface="Arial"/>
              </a:rPr>
              <a:t>with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0%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75" dirty="0">
                <a:latin typeface="Arial"/>
                <a:cs typeface="Arial"/>
              </a:rPr>
              <a:t>rate:</a:t>
            </a:r>
            <a:endParaRPr sz="3950" dirty="0">
              <a:latin typeface="Arial"/>
              <a:cs typeface="Arial"/>
            </a:endParaRPr>
          </a:p>
          <a:p>
            <a:pPr marL="933450" lvl="1" indent="-461009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5" dirty="0">
                <a:latin typeface="Arial"/>
                <a:cs typeface="Arial"/>
              </a:rPr>
              <a:t>SO</a:t>
            </a:r>
            <a:endParaRPr sz="3950" dirty="0">
              <a:latin typeface="Arial"/>
              <a:cs typeface="Arial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Arial"/>
                <a:cs typeface="Arial"/>
              </a:rPr>
              <a:t>Orbits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210" dirty="0">
                <a:latin typeface="Arial"/>
                <a:cs typeface="Arial"/>
              </a:rPr>
              <a:t>with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85" dirty="0">
                <a:latin typeface="Arial"/>
                <a:cs typeface="Arial"/>
              </a:rPr>
              <a:t>rate </a:t>
            </a:r>
            <a:r>
              <a:rPr sz="3950" spc="160" dirty="0">
                <a:latin typeface="Arial"/>
                <a:cs typeface="Arial"/>
              </a:rPr>
              <a:t>between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50%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10" dirty="0">
                <a:latin typeface="Arial"/>
                <a:cs typeface="Arial"/>
              </a:rPr>
              <a:t> </a:t>
            </a:r>
            <a:r>
              <a:rPr sz="3950" spc="-20" dirty="0">
                <a:latin typeface="Arial"/>
                <a:cs typeface="Arial"/>
              </a:rPr>
              <a:t>85%:</a:t>
            </a:r>
            <a:endParaRPr sz="3950" dirty="0">
              <a:latin typeface="Arial"/>
              <a:cs typeface="Arial"/>
            </a:endParaRPr>
          </a:p>
          <a:p>
            <a:pPr marL="933450" lvl="1" indent="-461009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20" dirty="0">
                <a:latin typeface="Arial"/>
                <a:cs typeface="Arial"/>
              </a:rPr>
              <a:t>GTO,</a:t>
            </a:r>
            <a:r>
              <a:rPr sz="3950" spc="-155" dirty="0">
                <a:latin typeface="Arial"/>
                <a:cs typeface="Arial"/>
              </a:rPr>
              <a:t> </a:t>
            </a:r>
            <a:r>
              <a:rPr sz="3950" spc="-105" dirty="0">
                <a:latin typeface="Arial"/>
                <a:cs typeface="Arial"/>
              </a:rPr>
              <a:t>ISS,</a:t>
            </a:r>
            <a:r>
              <a:rPr sz="3950" spc="-160" dirty="0">
                <a:latin typeface="Arial"/>
                <a:cs typeface="Arial"/>
              </a:rPr>
              <a:t> </a:t>
            </a:r>
            <a:r>
              <a:rPr sz="3950" spc="-135" dirty="0">
                <a:latin typeface="Arial"/>
                <a:cs typeface="Arial"/>
              </a:rPr>
              <a:t>LEO,</a:t>
            </a:r>
            <a:r>
              <a:rPr sz="3950" spc="-140" dirty="0">
                <a:latin typeface="Arial"/>
                <a:cs typeface="Arial"/>
              </a:rPr>
              <a:t> </a:t>
            </a:r>
            <a:r>
              <a:rPr sz="3950" spc="-95" dirty="0">
                <a:latin typeface="Arial"/>
                <a:cs typeface="Arial"/>
              </a:rPr>
              <a:t>MEO,</a:t>
            </a:r>
            <a:r>
              <a:rPr sz="3950" spc="-155" dirty="0">
                <a:latin typeface="Arial"/>
                <a:cs typeface="Arial"/>
              </a:rPr>
              <a:t> </a:t>
            </a:r>
            <a:r>
              <a:rPr sz="3950" spc="-25" dirty="0">
                <a:latin typeface="Arial"/>
                <a:cs typeface="Arial"/>
              </a:rPr>
              <a:t>PO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latin typeface="Arial"/>
                <a:cs typeface="Arial"/>
              </a:rPr>
              <a:t>In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-95" dirty="0">
                <a:latin typeface="Arial"/>
                <a:cs typeface="Arial"/>
              </a:rPr>
              <a:t>LEO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215" dirty="0">
                <a:latin typeface="Arial"/>
                <a:cs typeface="Arial"/>
              </a:rPr>
              <a:t>orbit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Success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75" dirty="0">
                <a:latin typeface="Arial"/>
                <a:cs typeface="Arial"/>
              </a:rPr>
              <a:t>appears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20" dirty="0">
                <a:latin typeface="Arial"/>
                <a:cs typeface="Arial"/>
              </a:rPr>
              <a:t>related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245" dirty="0">
                <a:latin typeface="Arial"/>
                <a:cs typeface="Arial"/>
              </a:rPr>
              <a:t>to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number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100" dirty="0">
                <a:latin typeface="Palatino Linotype"/>
                <a:cs typeface="Palatino Linotype"/>
              </a:rPr>
              <a:t>f</a:t>
            </a:r>
            <a:r>
              <a:rPr sz="3950" spc="100" dirty="0">
                <a:latin typeface="Arial"/>
                <a:cs typeface="Arial"/>
              </a:rPr>
              <a:t>lights; </a:t>
            </a:r>
            <a:r>
              <a:rPr sz="3950" spc="175" dirty="0">
                <a:latin typeface="Arial"/>
                <a:cs typeface="Arial"/>
              </a:rPr>
              <a:t>on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other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95" dirty="0">
                <a:latin typeface="Arial"/>
                <a:cs typeface="Arial"/>
              </a:rPr>
              <a:t>hand,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there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seems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245" dirty="0">
                <a:latin typeface="Arial"/>
                <a:cs typeface="Arial"/>
              </a:rPr>
              <a:t>to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be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no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relationship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between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155" dirty="0">
                <a:latin typeface="Palatino Linotype"/>
                <a:cs typeface="Palatino Linotype"/>
              </a:rPr>
              <a:t>f</a:t>
            </a:r>
            <a:r>
              <a:rPr sz="3950" spc="155" dirty="0">
                <a:latin typeface="Arial"/>
                <a:cs typeface="Arial"/>
              </a:rPr>
              <a:t>light </a:t>
            </a:r>
            <a:r>
              <a:rPr sz="3950" spc="175" dirty="0">
                <a:latin typeface="Arial"/>
                <a:cs typeface="Arial"/>
              </a:rPr>
              <a:t>number</a:t>
            </a:r>
            <a:r>
              <a:rPr sz="3950" spc="-85" dirty="0">
                <a:latin typeface="Arial"/>
                <a:cs typeface="Arial"/>
              </a:rPr>
              <a:t> </a:t>
            </a:r>
            <a:r>
              <a:rPr sz="3950" spc="165" dirty="0">
                <a:latin typeface="Arial"/>
                <a:cs typeface="Arial"/>
              </a:rPr>
              <a:t>when</a:t>
            </a:r>
            <a:r>
              <a:rPr sz="3950" spc="-8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85" dirty="0">
                <a:latin typeface="Arial"/>
                <a:cs typeface="Arial"/>
              </a:rPr>
              <a:t> </a:t>
            </a:r>
            <a:r>
              <a:rPr sz="3950" spc="-65" dirty="0">
                <a:latin typeface="Arial"/>
                <a:cs typeface="Arial"/>
              </a:rPr>
              <a:t>GTO</a:t>
            </a:r>
            <a:r>
              <a:rPr sz="3950" spc="-80" dirty="0">
                <a:latin typeface="Arial"/>
                <a:cs typeface="Arial"/>
              </a:rPr>
              <a:t> </a:t>
            </a:r>
            <a:r>
              <a:rPr sz="3950" spc="165" dirty="0">
                <a:latin typeface="Arial"/>
                <a:cs typeface="Arial"/>
              </a:rPr>
              <a:t>orbit.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dirty="0">
                <a:latin typeface="Arial"/>
                <a:cs typeface="Arial"/>
              </a:rPr>
              <a:t>Heavy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90" dirty="0">
                <a:latin typeface="Arial"/>
                <a:cs typeface="Arial"/>
              </a:rPr>
              <a:t>payloads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have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a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negative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in</a:t>
            </a:r>
            <a:r>
              <a:rPr sz="3950" spc="114" dirty="0">
                <a:latin typeface="Palatino Linotype"/>
                <a:cs typeface="Palatino Linotype"/>
              </a:rPr>
              <a:t>f</a:t>
            </a:r>
            <a:r>
              <a:rPr sz="3950" spc="114" dirty="0">
                <a:latin typeface="Arial"/>
                <a:cs typeface="Arial"/>
              </a:rPr>
              <a:t>luence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on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-65" dirty="0">
                <a:latin typeface="Arial"/>
                <a:cs typeface="Arial"/>
              </a:rPr>
              <a:t>GTO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orbits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10" dirty="0">
                <a:latin typeface="Arial"/>
                <a:cs typeface="Arial"/>
              </a:rPr>
              <a:t>positive </a:t>
            </a:r>
            <a:r>
              <a:rPr sz="3950" spc="175" dirty="0">
                <a:latin typeface="Arial"/>
                <a:cs typeface="Arial"/>
              </a:rPr>
              <a:t>on</a:t>
            </a:r>
            <a:r>
              <a:rPr sz="3950" spc="-120" dirty="0">
                <a:latin typeface="Arial"/>
                <a:cs typeface="Arial"/>
              </a:rPr>
              <a:t> </a:t>
            </a:r>
            <a:r>
              <a:rPr sz="3950" spc="-65" dirty="0">
                <a:latin typeface="Arial"/>
                <a:cs typeface="Arial"/>
              </a:rPr>
              <a:t>GTO</a:t>
            </a:r>
            <a:r>
              <a:rPr sz="3950" spc="-114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-114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Polar</a:t>
            </a:r>
            <a:r>
              <a:rPr sz="3950" spc="-114" dirty="0">
                <a:latin typeface="Arial"/>
                <a:cs typeface="Arial"/>
              </a:rPr>
              <a:t> </a:t>
            </a:r>
            <a:r>
              <a:rPr sz="3950" spc="-95" dirty="0">
                <a:latin typeface="Arial"/>
                <a:cs typeface="Arial"/>
              </a:rPr>
              <a:t>LEO</a:t>
            </a:r>
            <a:r>
              <a:rPr sz="3950" spc="-120" dirty="0">
                <a:latin typeface="Arial"/>
                <a:cs typeface="Arial"/>
              </a:rPr>
              <a:t> </a:t>
            </a:r>
            <a:r>
              <a:rPr sz="3950" spc="-65" dirty="0">
                <a:latin typeface="Arial"/>
                <a:cs typeface="Arial"/>
              </a:rPr>
              <a:t>(ISS)</a:t>
            </a:r>
            <a:r>
              <a:rPr sz="3950" spc="-114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orbits.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85" dirty="0">
                <a:latin typeface="Arial"/>
                <a:cs typeface="Arial"/>
              </a:rPr>
              <a:t>rate </a:t>
            </a:r>
            <a:r>
              <a:rPr sz="3950" spc="110" dirty="0">
                <a:latin typeface="Arial"/>
                <a:cs typeface="Arial"/>
              </a:rPr>
              <a:t>since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2013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kept</a:t>
            </a:r>
            <a:endParaRPr sz="3950" dirty="0">
              <a:latin typeface="Arial"/>
              <a:cs typeface="Arial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latin typeface="Arial"/>
                <a:cs typeface="Arial"/>
              </a:rPr>
              <a:t>increasing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till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20" dirty="0">
                <a:latin typeface="Arial"/>
                <a:cs typeface="Arial"/>
              </a:rPr>
              <a:t>2020.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latin typeface="Arial"/>
                <a:cs typeface="Arial"/>
              </a:rPr>
              <a:t>Displaying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names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unique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launch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sites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80" dirty="0">
                <a:latin typeface="Arial"/>
                <a:cs typeface="Arial"/>
              </a:rPr>
              <a:t>space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80" dirty="0">
                <a:latin typeface="Arial"/>
                <a:cs typeface="Arial"/>
              </a:rPr>
              <a:t>mission.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latin typeface="Arial"/>
                <a:cs typeface="Arial"/>
              </a:rPr>
              <a:t>Displaying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5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records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where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launch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60" dirty="0">
                <a:latin typeface="Arial"/>
                <a:cs typeface="Arial"/>
              </a:rPr>
              <a:t>sites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begin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10" dirty="0">
                <a:latin typeface="Arial"/>
                <a:cs typeface="Arial"/>
              </a:rPr>
              <a:t>with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string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-10" dirty="0">
                <a:latin typeface="Arial"/>
                <a:cs typeface="Arial"/>
              </a:rPr>
              <a:t>'CCA'.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latin typeface="Arial"/>
                <a:cs typeface="Arial"/>
              </a:rPr>
              <a:t>Displaying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total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payload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mass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carried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by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boosters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40" dirty="0">
                <a:latin typeface="Arial"/>
                <a:cs typeface="Arial"/>
              </a:rPr>
              <a:t>launched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by </a:t>
            </a:r>
            <a:r>
              <a:rPr sz="3950" spc="-25" dirty="0">
                <a:latin typeface="Arial"/>
                <a:cs typeface="Arial"/>
              </a:rPr>
              <a:t>NASA</a:t>
            </a:r>
            <a:r>
              <a:rPr sz="3950" spc="-245" dirty="0">
                <a:latin typeface="Arial"/>
                <a:cs typeface="Arial"/>
              </a:rPr>
              <a:t> </a:t>
            </a:r>
            <a:r>
              <a:rPr sz="3950" spc="-10" dirty="0">
                <a:latin typeface="Arial"/>
                <a:cs typeface="Arial"/>
              </a:rPr>
              <a:t>(CRS).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latin typeface="Arial"/>
                <a:cs typeface="Arial"/>
              </a:rPr>
              <a:t>Displaying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55" dirty="0">
                <a:latin typeface="Arial"/>
                <a:cs typeface="Arial"/>
              </a:rPr>
              <a:t>average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payload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mass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carried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by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booster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90" dirty="0">
                <a:latin typeface="Arial"/>
                <a:cs typeface="Arial"/>
              </a:rPr>
              <a:t>version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F9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-320" dirty="0">
                <a:latin typeface="Arial"/>
                <a:cs typeface="Arial"/>
              </a:rPr>
              <a:t>v1.1.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latin typeface="Arial"/>
                <a:cs typeface="Arial"/>
              </a:rPr>
              <a:t>Listing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date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65" dirty="0">
                <a:latin typeface="Arial"/>
                <a:cs typeface="Arial"/>
              </a:rPr>
              <a:t>when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90" dirty="0">
                <a:latin typeface="Palatino Linotype"/>
                <a:cs typeface="Palatino Linotype"/>
              </a:rPr>
              <a:t>f</a:t>
            </a:r>
            <a:r>
              <a:rPr sz="3950" spc="90" dirty="0">
                <a:latin typeface="Arial"/>
                <a:cs typeface="Arial"/>
              </a:rPr>
              <a:t>irst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successful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landing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90" dirty="0">
                <a:latin typeface="Arial"/>
                <a:cs typeface="Arial"/>
              </a:rPr>
              <a:t>outcome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85" dirty="0">
                <a:latin typeface="Arial"/>
                <a:cs typeface="Arial"/>
              </a:rPr>
              <a:t>ground </a:t>
            </a:r>
            <a:r>
              <a:rPr sz="3950" spc="150" dirty="0">
                <a:latin typeface="Arial"/>
                <a:cs typeface="Arial"/>
              </a:rPr>
              <a:t>pad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was</a:t>
            </a:r>
            <a:r>
              <a:rPr sz="3950" spc="-5" dirty="0">
                <a:latin typeface="Arial"/>
                <a:cs typeface="Arial"/>
              </a:rPr>
              <a:t> </a:t>
            </a:r>
            <a:r>
              <a:rPr sz="3950" spc="95" dirty="0">
                <a:latin typeface="Arial"/>
                <a:cs typeface="Arial"/>
              </a:rPr>
              <a:t>achieved.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5250" y="4206875"/>
            <a:ext cx="5556841" cy="5695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95502" y="3498358"/>
            <a:ext cx="11097945" cy="6680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182880" defTabSz="91440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dirty="0"/>
              <a:t>Introduction: This study intends to understand the factors associated with successful launching in the first stage of </a:t>
            </a:r>
            <a:r>
              <a:rPr lang="en-US" sz="2800" dirty="0" err="1"/>
              <a:t>spaceX</a:t>
            </a:r>
            <a:r>
              <a:rPr lang="en-US" sz="2800" dirty="0"/>
              <a:t> rockets. </a:t>
            </a:r>
          </a:p>
          <a:p>
            <a:pPr indent="-182880" defTabSz="91440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dirty="0"/>
              <a:t>Methodology: the data were collected from both </a:t>
            </a:r>
            <a:r>
              <a:rPr lang="en-US" sz="2800" dirty="0" err="1"/>
              <a:t>spaceX</a:t>
            </a:r>
            <a:r>
              <a:rPr lang="en-US" sz="2800" dirty="0"/>
              <a:t> </a:t>
            </a:r>
            <a:r>
              <a:rPr lang="en-US" sz="2800" dirty="0" err="1"/>
              <a:t>api</a:t>
            </a:r>
            <a:r>
              <a:rPr lang="en-US" sz="2800" dirty="0"/>
              <a:t> and Wikipedia applying </a:t>
            </a:r>
            <a:r>
              <a:rPr lang="en-US" sz="2800" dirty="0" err="1"/>
              <a:t>websrapping</a:t>
            </a:r>
            <a:r>
              <a:rPr lang="en-US" sz="2800" dirty="0"/>
              <a:t>. Data were </a:t>
            </a:r>
            <a:r>
              <a:rPr lang="en-US" sz="2800" dirty="0" err="1"/>
              <a:t>analysed</a:t>
            </a:r>
            <a:r>
              <a:rPr lang="en-US" sz="2800" dirty="0"/>
              <a:t> with exploratory data analysis (EDA), predictive analytics </a:t>
            </a:r>
          </a:p>
          <a:p>
            <a:pPr marR="656590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Findings: 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Launches with a low payload mass show better results than launches with a larger payload mass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Most of launch sites are in proximity to the Equator line and all the sites are in very close proximity to the coast.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The success rate of launches increases over the years.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KSC LC-39A has the highest success rate of the launches from all the sites.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Orbits ES-L1, GEO, HEO and SSO have 100% success rate.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endParaRPr lang="en-US" sz="2800" dirty="0"/>
          </a:p>
          <a:p>
            <a:pPr marR="656590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Conclusion: </a:t>
            </a:r>
          </a:p>
          <a:p>
            <a:pPr marR="656590" lvl="1" indent="-182880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80365" algn="l"/>
                <a:tab pos="381000" algn="l"/>
              </a:tabLst>
            </a:pPr>
            <a:r>
              <a:rPr lang="en-US" sz="2800" dirty="0"/>
              <a:t>Machine learning tools can predict the factors associated with successful landing. Launches with a low payload mass show better results than launches with a larger payload mass</a:t>
            </a:r>
          </a:p>
          <a:p>
            <a:pPr marL="274320" marR="656590" lvl="1">
              <a:lnSpc>
                <a:spcPct val="90000"/>
              </a:lnSpc>
              <a:spcBef>
                <a:spcPts val="25"/>
              </a:spcBef>
              <a:buClr>
                <a:schemeClr val="accent1">
                  <a:lumMod val="75000"/>
                </a:schemeClr>
              </a:buClr>
              <a:buSzPct val="85000"/>
              <a:tabLst>
                <a:tab pos="380365" algn="l"/>
                <a:tab pos="381000" algn="l"/>
              </a:tabLst>
            </a:pPr>
            <a:endParaRPr 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latin typeface="Arial"/>
                <a:cs typeface="Arial"/>
              </a:rPr>
              <a:t>Listing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names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boosters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200" dirty="0">
                <a:latin typeface="Arial"/>
                <a:cs typeface="Arial"/>
              </a:rPr>
              <a:t>which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have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20" dirty="0">
                <a:latin typeface="Arial"/>
                <a:cs typeface="Arial"/>
              </a:rPr>
              <a:t> </a:t>
            </a:r>
            <a:r>
              <a:rPr sz="3950" spc="155" dirty="0">
                <a:latin typeface="Arial"/>
                <a:cs typeface="Arial"/>
              </a:rPr>
              <a:t>drone</a:t>
            </a:r>
            <a:r>
              <a:rPr sz="3950" spc="-25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ship and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have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114" dirty="0">
                <a:latin typeface="Arial"/>
                <a:cs typeface="Arial"/>
              </a:rPr>
              <a:t>payload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mass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120" dirty="0">
                <a:latin typeface="Arial"/>
                <a:cs typeface="Arial"/>
              </a:rPr>
              <a:t>greater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than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415" dirty="0">
                <a:latin typeface="Arial"/>
                <a:cs typeface="Arial"/>
              </a:rPr>
              <a:t>4000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235" dirty="0">
                <a:latin typeface="Arial"/>
                <a:cs typeface="Arial"/>
              </a:rPr>
              <a:t>but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less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than</a:t>
            </a:r>
            <a:r>
              <a:rPr sz="3950" spc="-10" dirty="0">
                <a:latin typeface="Arial"/>
                <a:cs typeface="Arial"/>
              </a:rPr>
              <a:t> </a:t>
            </a:r>
            <a:r>
              <a:rPr sz="3950" spc="285" dirty="0">
                <a:latin typeface="Arial"/>
                <a:cs typeface="Arial"/>
              </a:rPr>
              <a:t>6000.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latin typeface="Arial"/>
                <a:cs typeface="Arial"/>
              </a:rPr>
              <a:t>Listing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total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75" dirty="0">
                <a:latin typeface="Arial"/>
                <a:cs typeface="Arial"/>
              </a:rPr>
              <a:t>number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229" dirty="0">
                <a:latin typeface="Arial"/>
                <a:cs typeface="Arial"/>
              </a:rPr>
              <a:t>of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successful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00" dirty="0">
                <a:latin typeface="Arial"/>
                <a:cs typeface="Arial"/>
              </a:rPr>
              <a:t>failure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95" dirty="0">
                <a:latin typeface="Arial"/>
                <a:cs typeface="Arial"/>
              </a:rPr>
              <a:t>mission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outcomes.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latin typeface="Arial"/>
                <a:cs typeface="Arial"/>
              </a:rPr>
              <a:t>Explanation:</a:t>
            </a:r>
            <a:endParaRPr sz="3800" dirty="0">
              <a:latin typeface="Arial"/>
              <a:cs typeface="Arial"/>
            </a:endParaRPr>
          </a:p>
          <a:p>
            <a:pPr marL="1329690" marR="5080" indent="-395605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95" dirty="0">
                <a:latin typeface="Arial"/>
                <a:cs typeface="Arial"/>
              </a:rPr>
              <a:t>Listing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names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95" dirty="0">
                <a:latin typeface="Arial"/>
                <a:cs typeface="Arial"/>
              </a:rPr>
              <a:t>of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25" dirty="0">
                <a:latin typeface="Arial"/>
                <a:cs typeface="Arial"/>
              </a:rPr>
              <a:t>booster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versions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70" dirty="0">
                <a:latin typeface="Arial"/>
                <a:cs typeface="Arial"/>
              </a:rPr>
              <a:t>which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have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14" dirty="0">
                <a:latin typeface="Arial"/>
                <a:cs typeface="Arial"/>
              </a:rPr>
              <a:t>carried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35" dirty="0">
                <a:latin typeface="Arial"/>
                <a:cs typeface="Arial"/>
              </a:rPr>
              <a:t>maximum </a:t>
            </a:r>
            <a:r>
              <a:rPr sz="3400" spc="100" dirty="0">
                <a:latin typeface="Arial"/>
                <a:cs typeface="Arial"/>
              </a:rPr>
              <a:t>payload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mass.</a:t>
            </a:r>
            <a:endParaRPr sz="3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latin typeface="Arial"/>
                <a:cs typeface="Arial"/>
              </a:rPr>
              <a:t>Explanation:</a:t>
            </a:r>
            <a:endParaRPr sz="4450" dirty="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latin typeface="Arial"/>
                <a:cs typeface="Arial"/>
              </a:rPr>
              <a:t>Listing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20" dirty="0">
                <a:latin typeface="Arial"/>
                <a:cs typeface="Arial"/>
              </a:rPr>
              <a:t>failed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45" dirty="0">
                <a:latin typeface="Arial"/>
                <a:cs typeface="Arial"/>
              </a:rPr>
              <a:t>landing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outcomes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55" dirty="0">
                <a:latin typeface="Arial"/>
                <a:cs typeface="Arial"/>
              </a:rPr>
              <a:t>drone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85" dirty="0">
                <a:latin typeface="Arial"/>
                <a:cs typeface="Arial"/>
              </a:rPr>
              <a:t>ship,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50" dirty="0">
                <a:latin typeface="Arial"/>
                <a:cs typeface="Arial"/>
              </a:rPr>
              <a:t>their</a:t>
            </a:r>
            <a:r>
              <a:rPr sz="3950" spc="-35" dirty="0">
                <a:latin typeface="Arial"/>
                <a:cs typeface="Arial"/>
              </a:rPr>
              <a:t> </a:t>
            </a:r>
            <a:r>
              <a:rPr sz="3950" spc="140" dirty="0">
                <a:latin typeface="Arial"/>
                <a:cs typeface="Arial"/>
              </a:rPr>
              <a:t>booster </a:t>
            </a:r>
            <a:r>
              <a:rPr sz="3950" spc="65" dirty="0">
                <a:latin typeface="Arial"/>
                <a:cs typeface="Arial"/>
              </a:rPr>
              <a:t>versions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launch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90" dirty="0">
                <a:latin typeface="Arial"/>
                <a:cs typeface="Arial"/>
              </a:rPr>
              <a:t>site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65" dirty="0">
                <a:latin typeface="Arial"/>
                <a:cs typeface="Arial"/>
              </a:rPr>
              <a:t>names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for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70" dirty="0">
                <a:latin typeface="Arial"/>
                <a:cs typeface="Arial"/>
              </a:rPr>
              <a:t>months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5" dirty="0">
                <a:latin typeface="Arial"/>
                <a:cs typeface="Arial"/>
              </a:rPr>
              <a:t>in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55" dirty="0">
                <a:latin typeface="Arial"/>
                <a:cs typeface="Arial"/>
              </a:rPr>
              <a:t>year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-10" dirty="0">
                <a:latin typeface="Arial"/>
                <a:cs typeface="Arial"/>
              </a:rPr>
              <a:t>2015.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latin typeface="Arial"/>
                <a:cs typeface="Arial"/>
              </a:rPr>
              <a:t>Explanation:</a:t>
            </a:r>
            <a:endParaRPr sz="3750" dirty="0">
              <a:latin typeface="Arial"/>
              <a:cs typeface="Arial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dirty="0">
                <a:latin typeface="Arial"/>
                <a:cs typeface="Arial"/>
              </a:rPr>
              <a:t>Ranking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35" dirty="0">
                <a:latin typeface="Arial"/>
                <a:cs typeface="Arial"/>
              </a:rPr>
              <a:t>the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180" dirty="0">
                <a:latin typeface="Arial"/>
                <a:cs typeface="Arial"/>
              </a:rPr>
              <a:t>count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195" dirty="0">
                <a:latin typeface="Arial"/>
                <a:cs typeface="Arial"/>
              </a:rPr>
              <a:t>of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135" dirty="0">
                <a:latin typeface="Arial"/>
                <a:cs typeface="Arial"/>
              </a:rPr>
              <a:t>landing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50" dirty="0">
                <a:latin typeface="Arial"/>
                <a:cs typeface="Arial"/>
              </a:rPr>
              <a:t>outcomes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70" dirty="0">
                <a:latin typeface="Arial"/>
                <a:cs typeface="Arial"/>
              </a:rPr>
              <a:t>(such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dirty="0">
                <a:latin typeface="Arial"/>
                <a:cs typeface="Arial"/>
              </a:rPr>
              <a:t>as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dirty="0">
                <a:latin typeface="Arial"/>
                <a:cs typeface="Arial"/>
              </a:rPr>
              <a:t>Failure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00" dirty="0">
                <a:latin typeface="Arial"/>
                <a:cs typeface="Arial"/>
              </a:rPr>
              <a:t>(drone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70" dirty="0">
                <a:latin typeface="Arial"/>
                <a:cs typeface="Arial"/>
              </a:rPr>
              <a:t>ship)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145" dirty="0">
                <a:latin typeface="Arial"/>
                <a:cs typeface="Arial"/>
              </a:rPr>
              <a:t>or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40" dirty="0">
                <a:latin typeface="Arial"/>
                <a:cs typeface="Arial"/>
              </a:rPr>
              <a:t>Success </a:t>
            </a:r>
            <a:r>
              <a:rPr sz="3350" spc="130" dirty="0">
                <a:latin typeface="Arial"/>
                <a:cs typeface="Arial"/>
              </a:rPr>
              <a:t>(ground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60" dirty="0">
                <a:latin typeface="Arial"/>
                <a:cs typeface="Arial"/>
              </a:rPr>
              <a:t>pad))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135" dirty="0">
                <a:latin typeface="Arial"/>
                <a:cs typeface="Arial"/>
              </a:rPr>
              <a:t>between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35" dirty="0">
                <a:latin typeface="Arial"/>
                <a:cs typeface="Arial"/>
              </a:rPr>
              <a:t>the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110" dirty="0">
                <a:latin typeface="Arial"/>
                <a:cs typeface="Arial"/>
              </a:rPr>
              <a:t>date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14" dirty="0">
                <a:latin typeface="Arial"/>
                <a:cs typeface="Arial"/>
              </a:rPr>
              <a:t>2010-</a:t>
            </a:r>
            <a:r>
              <a:rPr sz="3350" spc="155" dirty="0">
                <a:latin typeface="Arial"/>
                <a:cs typeface="Arial"/>
              </a:rPr>
              <a:t>06-</a:t>
            </a:r>
            <a:r>
              <a:rPr sz="3350" spc="190" dirty="0">
                <a:latin typeface="Arial"/>
                <a:cs typeface="Arial"/>
              </a:rPr>
              <a:t>04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110" dirty="0">
                <a:latin typeface="Arial"/>
                <a:cs typeface="Arial"/>
              </a:rPr>
              <a:t>and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-60" dirty="0">
                <a:latin typeface="Arial"/>
                <a:cs typeface="Arial"/>
              </a:rPr>
              <a:t>2017-</a:t>
            </a:r>
            <a:r>
              <a:rPr sz="3350" spc="140" dirty="0">
                <a:latin typeface="Arial"/>
                <a:cs typeface="Arial"/>
              </a:rPr>
              <a:t>03-</a:t>
            </a:r>
            <a:r>
              <a:rPr sz="3350" spc="190" dirty="0">
                <a:latin typeface="Arial"/>
                <a:cs typeface="Arial"/>
              </a:rPr>
              <a:t>20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130" dirty="0">
                <a:latin typeface="Arial"/>
                <a:cs typeface="Arial"/>
              </a:rPr>
              <a:t>in</a:t>
            </a:r>
            <a:r>
              <a:rPr sz="3350" spc="-20" dirty="0">
                <a:latin typeface="Arial"/>
                <a:cs typeface="Arial"/>
              </a:rPr>
              <a:t> </a:t>
            </a:r>
            <a:r>
              <a:rPr sz="3350" spc="130" dirty="0">
                <a:latin typeface="Arial"/>
                <a:cs typeface="Arial"/>
              </a:rPr>
              <a:t>descending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65" dirty="0">
                <a:latin typeface="Arial"/>
                <a:cs typeface="Arial"/>
              </a:rPr>
              <a:t>order.</a:t>
            </a:r>
            <a:endParaRPr sz="33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5" dirty="0">
                <a:latin typeface="Arial"/>
                <a:cs typeface="Arial"/>
              </a:rPr>
              <a:t>Explanation:</a:t>
            </a:r>
            <a:endParaRPr sz="2700" dirty="0">
              <a:latin typeface="Arial"/>
              <a:cs typeface="Arial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75" dirty="0">
                <a:latin typeface="Arial"/>
                <a:cs typeface="Arial"/>
              </a:rPr>
              <a:t>Most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140" dirty="0">
                <a:latin typeface="Arial"/>
                <a:cs typeface="Arial"/>
              </a:rPr>
              <a:t>of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Launch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sites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proximity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150" dirty="0">
                <a:latin typeface="Arial"/>
                <a:cs typeface="Arial"/>
              </a:rPr>
              <a:t>to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the </a:t>
            </a:r>
            <a:r>
              <a:rPr sz="2400" spc="60" dirty="0">
                <a:latin typeface="Arial"/>
                <a:cs typeface="Arial"/>
              </a:rPr>
              <a:t>Equator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line.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land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moving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faster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at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equator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than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other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place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the </a:t>
            </a:r>
            <a:r>
              <a:rPr sz="2400" spc="60" dirty="0">
                <a:latin typeface="Arial"/>
                <a:cs typeface="Arial"/>
              </a:rPr>
              <a:t>surface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140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 Earth.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Anything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the </a:t>
            </a:r>
            <a:r>
              <a:rPr sz="2400" spc="60" dirty="0">
                <a:latin typeface="Arial"/>
                <a:cs typeface="Arial"/>
              </a:rPr>
              <a:t>surface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140" dirty="0">
                <a:latin typeface="Arial"/>
                <a:cs typeface="Arial"/>
              </a:rPr>
              <a:t>of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Earth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equator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is </a:t>
            </a:r>
            <a:r>
              <a:rPr sz="2400" spc="50" dirty="0">
                <a:latin typeface="Arial"/>
                <a:cs typeface="Arial"/>
              </a:rPr>
              <a:t>already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moving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at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1670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km/hour.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If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ship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is </a:t>
            </a:r>
            <a:r>
              <a:rPr sz="2400" spc="85" dirty="0">
                <a:latin typeface="Arial"/>
                <a:cs typeface="Arial"/>
              </a:rPr>
              <a:t>launched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from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equator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goes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up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into </a:t>
            </a:r>
            <a:r>
              <a:rPr sz="2400" dirty="0">
                <a:latin typeface="Arial"/>
                <a:cs typeface="Arial"/>
              </a:rPr>
              <a:t>space,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also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moving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around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Earth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at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speed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was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moving </a:t>
            </a:r>
            <a:r>
              <a:rPr sz="2400" spc="80" dirty="0">
                <a:latin typeface="Arial"/>
                <a:cs typeface="Arial"/>
              </a:rPr>
              <a:t>before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launching.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because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14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inertia.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speed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will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help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spacecraft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keep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up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good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enough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speed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5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orbit.</a:t>
            </a:r>
            <a:endParaRPr sz="2400" dirty="0">
              <a:latin typeface="Arial"/>
              <a:cs typeface="Arial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60" dirty="0">
                <a:latin typeface="Arial"/>
                <a:cs typeface="Arial"/>
              </a:rPr>
              <a:t>All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launch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sites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in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very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close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proximity </a:t>
            </a:r>
            <a:r>
              <a:rPr sz="2400" spc="15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coast,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while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launching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rockets </a:t>
            </a:r>
            <a:r>
              <a:rPr sz="2400" spc="80" dirty="0">
                <a:latin typeface="Arial"/>
                <a:cs typeface="Arial"/>
              </a:rPr>
              <a:t>towards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ocean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minimises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risk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of </a:t>
            </a:r>
            <a:r>
              <a:rPr sz="2400" spc="75" dirty="0">
                <a:latin typeface="Arial"/>
                <a:cs typeface="Arial"/>
              </a:rPr>
              <a:t>having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debris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dropping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exploding </a:t>
            </a:r>
            <a:r>
              <a:rPr sz="2400" spc="50" dirty="0">
                <a:latin typeface="Arial"/>
                <a:cs typeface="Arial"/>
              </a:rPr>
              <a:t>near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people.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3550" marR="5080" indent="-451484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"/>
                <a:cs typeface="Arial"/>
              </a:rPr>
              <a:t>colour-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labeled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markers </a:t>
            </a:r>
            <a:r>
              <a:rPr sz="3850" spc="14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3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9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3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850">
              <a:latin typeface="Arial"/>
              <a:cs typeface="Arial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65" dirty="0">
                <a:solidFill>
                  <a:srgbClr val="1DB100"/>
                </a:solidFill>
                <a:latin typeface="Arial"/>
                <a:cs typeface="Arial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"/>
                <a:cs typeface="Arial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"/>
                <a:cs typeface="Arial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dirty="0">
                <a:solidFill>
                  <a:srgbClr val="EE220D"/>
                </a:solidFill>
                <a:latin typeface="Arial"/>
                <a:cs typeface="Arial"/>
              </a:rPr>
              <a:t>Red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EE220D"/>
                </a:solidFill>
                <a:latin typeface="Arial"/>
                <a:cs typeface="Arial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463550" marR="549275" indent="-451484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850" spc="10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8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90" dirty="0">
                <a:latin typeface="Arial"/>
                <a:cs typeface="Arial"/>
              </a:rPr>
              <a:t>Explanation:</a:t>
            </a:r>
            <a:endParaRPr sz="2550" dirty="0">
              <a:latin typeface="Arial"/>
              <a:cs typeface="Arial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latin typeface="Arial"/>
                <a:cs typeface="Arial"/>
              </a:rPr>
              <a:t>From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the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visual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analysis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of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the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55" dirty="0">
                <a:latin typeface="Arial"/>
                <a:cs typeface="Arial"/>
              </a:rPr>
              <a:t>launch </a:t>
            </a:r>
            <a:r>
              <a:rPr sz="2300" spc="50" dirty="0">
                <a:latin typeface="Arial"/>
                <a:cs typeface="Arial"/>
              </a:rPr>
              <a:t>site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-95" dirty="0">
                <a:latin typeface="Arial"/>
                <a:cs typeface="Arial"/>
              </a:rPr>
              <a:t>KSC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-65" dirty="0">
                <a:latin typeface="Arial"/>
                <a:cs typeface="Arial"/>
              </a:rPr>
              <a:t>LC-</a:t>
            </a:r>
            <a:r>
              <a:rPr sz="2300" spc="80" dirty="0">
                <a:latin typeface="Arial"/>
                <a:cs typeface="Arial"/>
              </a:rPr>
              <a:t>39A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we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can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clearly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see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75" dirty="0">
                <a:latin typeface="Arial"/>
                <a:cs typeface="Arial"/>
              </a:rPr>
              <a:t>that </a:t>
            </a:r>
            <a:r>
              <a:rPr sz="2300" spc="120" dirty="0">
                <a:latin typeface="Arial"/>
                <a:cs typeface="Arial"/>
              </a:rPr>
              <a:t>it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is:</a:t>
            </a:r>
            <a:endParaRPr sz="2300" dirty="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latin typeface="Arial"/>
                <a:cs typeface="Arial"/>
              </a:rPr>
              <a:t>relative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close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to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railway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-50" dirty="0">
                <a:latin typeface="Arial"/>
                <a:cs typeface="Arial"/>
              </a:rPr>
              <a:t>(15.23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spc="25" dirty="0">
                <a:latin typeface="Arial"/>
                <a:cs typeface="Arial"/>
              </a:rPr>
              <a:t>km)</a:t>
            </a:r>
            <a:endParaRPr sz="2300" dirty="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latin typeface="Arial"/>
                <a:cs typeface="Arial"/>
              </a:rPr>
              <a:t>relative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close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to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highway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(20.28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25" dirty="0">
                <a:latin typeface="Arial"/>
                <a:cs typeface="Arial"/>
              </a:rPr>
              <a:t>km)</a:t>
            </a:r>
            <a:endParaRPr sz="2300" dirty="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latin typeface="Arial"/>
                <a:cs typeface="Arial"/>
              </a:rPr>
              <a:t>relative</a:t>
            </a:r>
            <a:r>
              <a:rPr sz="2300" spc="-50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close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to</a:t>
            </a:r>
            <a:r>
              <a:rPr sz="2300" spc="-50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coastline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(14.99</a:t>
            </a:r>
            <a:r>
              <a:rPr sz="2300" spc="-50" dirty="0">
                <a:latin typeface="Arial"/>
                <a:cs typeface="Arial"/>
              </a:rPr>
              <a:t> </a:t>
            </a:r>
            <a:r>
              <a:rPr sz="2300" spc="25" dirty="0">
                <a:latin typeface="Arial"/>
                <a:cs typeface="Arial"/>
              </a:rPr>
              <a:t>km)</a:t>
            </a:r>
            <a:endParaRPr sz="2300" dirty="0">
              <a:latin typeface="Arial"/>
              <a:cs typeface="Arial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latin typeface="Arial"/>
                <a:cs typeface="Arial"/>
              </a:rPr>
              <a:t>Also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the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launch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site</a:t>
            </a:r>
            <a:r>
              <a:rPr sz="2300" dirty="0">
                <a:latin typeface="Arial"/>
                <a:cs typeface="Arial"/>
              </a:rPr>
              <a:t> </a:t>
            </a:r>
            <a:r>
              <a:rPr sz="2300" spc="-95" dirty="0">
                <a:latin typeface="Arial"/>
                <a:cs typeface="Arial"/>
              </a:rPr>
              <a:t>KSC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-65" dirty="0">
                <a:latin typeface="Arial"/>
                <a:cs typeface="Arial"/>
              </a:rPr>
              <a:t>LC-</a:t>
            </a:r>
            <a:r>
              <a:rPr sz="2300" spc="80" dirty="0">
                <a:latin typeface="Arial"/>
                <a:cs typeface="Arial"/>
              </a:rPr>
              <a:t>39A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is </a:t>
            </a:r>
            <a:r>
              <a:rPr sz="2300" spc="50" dirty="0">
                <a:latin typeface="Arial"/>
                <a:cs typeface="Arial"/>
              </a:rPr>
              <a:t>relative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close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to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its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55" dirty="0">
                <a:latin typeface="Arial"/>
                <a:cs typeface="Arial"/>
              </a:rPr>
              <a:t>closest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city </a:t>
            </a:r>
            <a:r>
              <a:rPr sz="2300" dirty="0">
                <a:latin typeface="Arial"/>
                <a:cs typeface="Arial"/>
              </a:rPr>
              <a:t>Titusville</a:t>
            </a:r>
            <a:r>
              <a:rPr sz="2300" spc="145" dirty="0">
                <a:latin typeface="Arial"/>
                <a:cs typeface="Arial"/>
              </a:rPr>
              <a:t> </a:t>
            </a:r>
            <a:r>
              <a:rPr sz="2300" spc="-45" dirty="0">
                <a:latin typeface="Arial"/>
                <a:cs typeface="Arial"/>
              </a:rPr>
              <a:t>(16.32</a:t>
            </a:r>
            <a:r>
              <a:rPr sz="2300" spc="15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km).</a:t>
            </a:r>
            <a:endParaRPr sz="2300" dirty="0">
              <a:latin typeface="Arial"/>
              <a:cs typeface="Arial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latin typeface="Arial"/>
                <a:cs typeface="Arial"/>
              </a:rPr>
              <a:t>Failed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rocket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with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its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high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speed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spc="35" dirty="0">
                <a:latin typeface="Arial"/>
                <a:cs typeface="Arial"/>
              </a:rPr>
              <a:t>can </a:t>
            </a:r>
            <a:r>
              <a:rPr sz="2300" spc="65" dirty="0">
                <a:latin typeface="Arial"/>
                <a:cs typeface="Arial"/>
              </a:rPr>
              <a:t>cover</a:t>
            </a:r>
            <a:r>
              <a:rPr sz="2300" dirty="0">
                <a:latin typeface="Arial"/>
                <a:cs typeface="Arial"/>
              </a:rPr>
              <a:t> </a:t>
            </a:r>
            <a:r>
              <a:rPr sz="2300" spc="55" dirty="0">
                <a:latin typeface="Arial"/>
                <a:cs typeface="Arial"/>
              </a:rPr>
              <a:t>distances</a:t>
            </a:r>
            <a:r>
              <a:rPr sz="2300" dirty="0">
                <a:latin typeface="Arial"/>
                <a:cs typeface="Arial"/>
              </a:rPr>
              <a:t> like </a:t>
            </a:r>
            <a:r>
              <a:rPr sz="2300" spc="-120" dirty="0">
                <a:latin typeface="Arial"/>
                <a:cs typeface="Arial"/>
              </a:rPr>
              <a:t>15-</a:t>
            </a:r>
            <a:r>
              <a:rPr sz="2300" spc="125" dirty="0">
                <a:latin typeface="Arial"/>
                <a:cs typeface="Arial"/>
              </a:rPr>
              <a:t>20</a:t>
            </a:r>
            <a:r>
              <a:rPr sz="2300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km</a:t>
            </a:r>
            <a:r>
              <a:rPr sz="2300" dirty="0"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in</a:t>
            </a:r>
            <a:r>
              <a:rPr sz="2300" spc="5" dirty="0">
                <a:latin typeface="Arial"/>
                <a:cs typeface="Arial"/>
              </a:rPr>
              <a:t> </a:t>
            </a:r>
            <a:r>
              <a:rPr sz="2300" spc="55" dirty="0">
                <a:latin typeface="Arial"/>
                <a:cs typeface="Arial"/>
              </a:rPr>
              <a:t>few </a:t>
            </a:r>
            <a:r>
              <a:rPr sz="2300" dirty="0">
                <a:latin typeface="Arial"/>
                <a:cs typeface="Arial"/>
              </a:rPr>
              <a:t>seconds.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It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110" dirty="0">
                <a:latin typeface="Arial"/>
                <a:cs typeface="Arial"/>
              </a:rPr>
              <a:t>could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be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70" dirty="0">
                <a:latin typeface="Arial"/>
                <a:cs typeface="Arial"/>
              </a:rPr>
              <a:t>potentially </a:t>
            </a:r>
            <a:r>
              <a:rPr sz="2300" spc="55" dirty="0">
                <a:latin typeface="Arial"/>
                <a:cs typeface="Arial"/>
              </a:rPr>
              <a:t>dangerous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to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populated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areas.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95502" y="738809"/>
            <a:ext cx="11097946" cy="2653927"/>
          </a:xfrm>
          <a:prstGeom prst="rect">
            <a:avLst/>
          </a:prstGeom>
          <a:ln>
            <a:noFill/>
          </a:ln>
        </p:spPr>
        <p:txBody>
          <a:bodyPr vert="horz" lIns="0" tIns="15240" rIns="0" bIns="0" rtlCol="0">
            <a:normAutofit/>
          </a:bodyPr>
          <a:lstStyle/>
          <a:p>
            <a:pPr marL="12700">
              <a:spcBef>
                <a:spcPts val="120"/>
              </a:spcBef>
            </a:pPr>
            <a:r>
              <a:rPr lang="en-US" sz="7900" spc="125"/>
              <a:t>Project</a:t>
            </a:r>
            <a:r>
              <a:rPr lang="en-US" sz="7900" spc="-114"/>
              <a:t> </a:t>
            </a:r>
            <a:r>
              <a:rPr lang="en-US" sz="7900" spc="170"/>
              <a:t>background</a:t>
            </a:r>
            <a:r>
              <a:rPr lang="en-US" sz="7900" spc="-110"/>
              <a:t> </a:t>
            </a:r>
            <a:r>
              <a:rPr lang="en-US" sz="7900" spc="135"/>
              <a:t>and</a:t>
            </a:r>
            <a:r>
              <a:rPr lang="en-US" sz="7900" spc="-114"/>
              <a:t> </a:t>
            </a:r>
            <a:r>
              <a:rPr lang="en-US" sz="7900" spc="170"/>
              <a:t>context</a:t>
            </a:r>
            <a:endParaRPr lang="en-US" sz="7900"/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8195502" y="3498358"/>
            <a:ext cx="11097945" cy="6680057"/>
          </a:xfrm>
          <a:prstGeom prst="rect">
            <a:avLst/>
          </a:prstGeom>
        </p:spPr>
        <p:txBody>
          <a:bodyPr vert="horz" lIns="0" tIns="12065" rIns="0" bIns="0" rtlCol="0">
            <a:normAutofit lnSpcReduction="10000"/>
          </a:bodyPr>
          <a:lstStyle/>
          <a:p>
            <a:pPr marL="766445" marR="40005">
              <a:spcBef>
                <a:spcPts val="95"/>
              </a:spcBef>
            </a:pPr>
            <a:r>
              <a:rPr lang="en-US" sz="2600" dirty="0"/>
              <a:t>SpaceX</a:t>
            </a:r>
            <a:r>
              <a:rPr lang="en-US" sz="2600" spc="15" dirty="0"/>
              <a:t> </a:t>
            </a:r>
            <a:r>
              <a:rPr lang="en-US" sz="2600" dirty="0"/>
              <a:t>is</a:t>
            </a:r>
            <a:r>
              <a:rPr lang="en-US" sz="2600" spc="15" dirty="0"/>
              <a:t> </a:t>
            </a:r>
            <a:r>
              <a:rPr lang="en-US" sz="2600" spc="125" dirty="0"/>
              <a:t>the</a:t>
            </a:r>
            <a:r>
              <a:rPr lang="en-US" sz="2600" spc="20" dirty="0"/>
              <a:t> </a:t>
            </a:r>
            <a:r>
              <a:rPr lang="en-US" sz="2600" spc="130" dirty="0"/>
              <a:t>most</a:t>
            </a:r>
            <a:r>
              <a:rPr lang="en-US" sz="2600" spc="15" dirty="0"/>
              <a:t> </a:t>
            </a:r>
            <a:r>
              <a:rPr lang="en-US" sz="2600" spc="80" dirty="0"/>
              <a:t>successful</a:t>
            </a:r>
            <a:r>
              <a:rPr lang="en-US" sz="2600" spc="20" dirty="0"/>
              <a:t> </a:t>
            </a:r>
            <a:r>
              <a:rPr lang="en-US" sz="2600" spc="130" dirty="0"/>
              <a:t>company</a:t>
            </a:r>
            <a:r>
              <a:rPr lang="en-US" sz="2600" spc="15" dirty="0"/>
              <a:t> </a:t>
            </a:r>
            <a:r>
              <a:rPr lang="en-US" sz="2600" spc="165" dirty="0"/>
              <a:t>of</a:t>
            </a:r>
            <a:r>
              <a:rPr lang="en-US" sz="2600" spc="15" dirty="0"/>
              <a:t> </a:t>
            </a:r>
            <a:r>
              <a:rPr lang="en-US" sz="2600" spc="125" dirty="0"/>
              <a:t>the</a:t>
            </a:r>
            <a:r>
              <a:rPr lang="en-US" sz="2600" spc="20" dirty="0"/>
              <a:t> </a:t>
            </a:r>
            <a:r>
              <a:rPr lang="en-US" sz="2600" spc="125" dirty="0"/>
              <a:t>commercial</a:t>
            </a:r>
            <a:r>
              <a:rPr lang="en-US" sz="2600" spc="15" dirty="0"/>
              <a:t> </a:t>
            </a:r>
            <a:r>
              <a:rPr lang="en-US" sz="2600" spc="60" dirty="0"/>
              <a:t>space </a:t>
            </a:r>
            <a:r>
              <a:rPr lang="en-US" sz="2600" spc="55" dirty="0"/>
              <a:t>age,</a:t>
            </a:r>
            <a:r>
              <a:rPr lang="en-US" sz="2600" spc="-15" dirty="0"/>
              <a:t> </a:t>
            </a:r>
            <a:r>
              <a:rPr lang="en-US" sz="2600" spc="114" dirty="0"/>
              <a:t>making</a:t>
            </a:r>
            <a:r>
              <a:rPr lang="en-US" sz="2600" spc="-10" dirty="0"/>
              <a:t> </a:t>
            </a:r>
            <a:r>
              <a:rPr lang="en-US" sz="2600" spc="70" dirty="0"/>
              <a:t>space</a:t>
            </a:r>
            <a:r>
              <a:rPr lang="en-US" sz="2600" spc="-15" dirty="0"/>
              <a:t> </a:t>
            </a:r>
            <a:r>
              <a:rPr lang="en-US" sz="2600" spc="75" dirty="0"/>
              <a:t>travel</a:t>
            </a:r>
            <a:r>
              <a:rPr lang="en-US" sz="2600" spc="-10" dirty="0"/>
              <a:t> </a:t>
            </a:r>
            <a:r>
              <a:rPr lang="en-US" sz="2600" spc="90" dirty="0"/>
              <a:t>affordable.</a:t>
            </a:r>
            <a:r>
              <a:rPr lang="en-US" sz="2600" spc="-10" dirty="0"/>
              <a:t> </a:t>
            </a:r>
            <a:r>
              <a:rPr lang="en-US" sz="2600" dirty="0"/>
              <a:t>The</a:t>
            </a:r>
            <a:r>
              <a:rPr lang="en-US" sz="2600" spc="-15" dirty="0"/>
              <a:t> </a:t>
            </a:r>
            <a:r>
              <a:rPr lang="en-US" sz="2600" spc="130" dirty="0"/>
              <a:t>company</a:t>
            </a:r>
            <a:r>
              <a:rPr lang="en-US" sz="2600" spc="-10" dirty="0"/>
              <a:t> </a:t>
            </a:r>
            <a:r>
              <a:rPr lang="en-US" sz="2600" spc="65" dirty="0"/>
              <a:t>advertises</a:t>
            </a:r>
            <a:r>
              <a:rPr lang="en-US" sz="2600" spc="-15" dirty="0"/>
              <a:t> </a:t>
            </a:r>
            <a:r>
              <a:rPr lang="en-US" sz="2600" spc="-10" dirty="0"/>
              <a:t>Falcon </a:t>
            </a:r>
            <a:r>
              <a:rPr lang="en-US" sz="2600" spc="180" dirty="0"/>
              <a:t>9</a:t>
            </a:r>
            <a:r>
              <a:rPr lang="en-US" sz="2600" spc="-30" dirty="0"/>
              <a:t> </a:t>
            </a:r>
            <a:r>
              <a:rPr lang="en-US" sz="2600" spc="105" dirty="0"/>
              <a:t>rocket</a:t>
            </a:r>
            <a:r>
              <a:rPr lang="en-US" sz="2600" spc="-25" dirty="0"/>
              <a:t> </a:t>
            </a:r>
            <a:r>
              <a:rPr lang="en-US" sz="2600" spc="75" dirty="0"/>
              <a:t>launches</a:t>
            </a:r>
            <a:r>
              <a:rPr lang="en-US" sz="2600" spc="-25" dirty="0"/>
              <a:t> </a:t>
            </a:r>
            <a:r>
              <a:rPr lang="en-US" sz="2600" spc="135" dirty="0"/>
              <a:t>on</a:t>
            </a:r>
            <a:r>
              <a:rPr lang="en-US" sz="2600" spc="-25" dirty="0"/>
              <a:t> </a:t>
            </a:r>
            <a:r>
              <a:rPr lang="en-US" sz="2600" spc="90" dirty="0"/>
              <a:t>its</a:t>
            </a:r>
            <a:r>
              <a:rPr lang="en-US" sz="2600" spc="-25" dirty="0"/>
              <a:t> </a:t>
            </a:r>
            <a:r>
              <a:rPr lang="en-US" sz="2600" spc="95" dirty="0"/>
              <a:t>website,</a:t>
            </a:r>
            <a:r>
              <a:rPr lang="en-US" sz="2600" spc="-25" dirty="0"/>
              <a:t> </a:t>
            </a:r>
            <a:r>
              <a:rPr lang="en-US" sz="2600" spc="155" dirty="0"/>
              <a:t>with</a:t>
            </a:r>
            <a:r>
              <a:rPr lang="en-US" sz="2600" spc="-25" dirty="0"/>
              <a:t> </a:t>
            </a:r>
            <a:r>
              <a:rPr lang="en-US" sz="2600" dirty="0"/>
              <a:t>a</a:t>
            </a:r>
            <a:r>
              <a:rPr lang="en-US" sz="2600" spc="-25" dirty="0"/>
              <a:t> </a:t>
            </a:r>
            <a:r>
              <a:rPr lang="en-US" sz="2600" spc="120" dirty="0"/>
              <a:t>cost</a:t>
            </a:r>
            <a:r>
              <a:rPr lang="en-US" sz="2600" spc="-25" dirty="0"/>
              <a:t> </a:t>
            </a:r>
            <a:r>
              <a:rPr lang="en-US" sz="2600" spc="165" dirty="0"/>
              <a:t>of</a:t>
            </a:r>
            <a:r>
              <a:rPr lang="en-US" sz="2600" spc="-30" dirty="0"/>
              <a:t> </a:t>
            </a:r>
            <a:r>
              <a:rPr lang="en-US" sz="2600" spc="90" dirty="0"/>
              <a:t>62</a:t>
            </a:r>
            <a:r>
              <a:rPr lang="en-US" sz="2600" spc="-25" dirty="0"/>
              <a:t> </a:t>
            </a:r>
            <a:r>
              <a:rPr lang="en-US" sz="2600" spc="120" dirty="0"/>
              <a:t>million</a:t>
            </a:r>
            <a:r>
              <a:rPr lang="en-US" sz="2600" spc="-25" dirty="0"/>
              <a:t> </a:t>
            </a:r>
            <a:r>
              <a:rPr lang="en-US" sz="2600" spc="60" dirty="0"/>
              <a:t>dollars; </a:t>
            </a:r>
            <a:r>
              <a:rPr lang="en-US" sz="2600" spc="120" dirty="0"/>
              <a:t>other</a:t>
            </a:r>
            <a:r>
              <a:rPr lang="en-US" sz="2600" spc="-35" dirty="0"/>
              <a:t> </a:t>
            </a:r>
            <a:r>
              <a:rPr lang="en-US" sz="2600" spc="100" dirty="0"/>
              <a:t>providers</a:t>
            </a:r>
            <a:r>
              <a:rPr lang="en-US" sz="2600" spc="-30" dirty="0"/>
              <a:t> </a:t>
            </a:r>
            <a:r>
              <a:rPr lang="en-US" sz="2600" spc="120" dirty="0"/>
              <a:t>cost</a:t>
            </a:r>
            <a:r>
              <a:rPr lang="en-US" sz="2600" spc="-35" dirty="0"/>
              <a:t> </a:t>
            </a:r>
            <a:r>
              <a:rPr lang="en-US" sz="2600" spc="120" dirty="0"/>
              <a:t>upward</a:t>
            </a:r>
            <a:r>
              <a:rPr lang="en-US" sz="2600" spc="-30" dirty="0"/>
              <a:t> </a:t>
            </a:r>
            <a:r>
              <a:rPr lang="en-US" sz="2600" spc="165" dirty="0"/>
              <a:t>of</a:t>
            </a:r>
            <a:r>
              <a:rPr lang="en-US" sz="2600" spc="-35" dirty="0"/>
              <a:t> </a:t>
            </a:r>
            <a:r>
              <a:rPr lang="en-US" sz="2600" dirty="0"/>
              <a:t>165</a:t>
            </a:r>
            <a:r>
              <a:rPr lang="en-US" sz="2600" spc="-30" dirty="0"/>
              <a:t> </a:t>
            </a:r>
            <a:r>
              <a:rPr lang="en-US" sz="2600" spc="120" dirty="0"/>
              <a:t>million</a:t>
            </a:r>
            <a:r>
              <a:rPr lang="en-US" sz="2600" spc="-35" dirty="0"/>
              <a:t> </a:t>
            </a:r>
            <a:r>
              <a:rPr lang="en-US" sz="2600" spc="75" dirty="0"/>
              <a:t>dollars</a:t>
            </a:r>
            <a:r>
              <a:rPr lang="en-US" sz="2600" spc="-30" dirty="0"/>
              <a:t> </a:t>
            </a:r>
            <a:r>
              <a:rPr lang="en-US" sz="2600" spc="70" dirty="0"/>
              <a:t>each,</a:t>
            </a:r>
            <a:r>
              <a:rPr lang="en-US" sz="2600" spc="-35" dirty="0"/>
              <a:t> </a:t>
            </a:r>
            <a:r>
              <a:rPr lang="en-US" sz="2600" spc="165" dirty="0"/>
              <a:t>much</a:t>
            </a:r>
            <a:r>
              <a:rPr lang="en-US" sz="2600" spc="-30" dirty="0"/>
              <a:t> </a:t>
            </a:r>
            <a:r>
              <a:rPr lang="en-US" sz="2600" spc="165" dirty="0"/>
              <a:t>of</a:t>
            </a:r>
            <a:r>
              <a:rPr lang="en-US" sz="2600" spc="-30" dirty="0"/>
              <a:t> </a:t>
            </a:r>
            <a:r>
              <a:rPr lang="en-US" sz="2600" spc="100" dirty="0"/>
              <a:t>the </a:t>
            </a:r>
            <a:r>
              <a:rPr lang="en-US" sz="2600" spc="50" dirty="0"/>
              <a:t>savings</a:t>
            </a:r>
            <a:r>
              <a:rPr lang="en-US" sz="2600" spc="10" dirty="0"/>
              <a:t> </a:t>
            </a:r>
            <a:r>
              <a:rPr lang="en-US" sz="2600" dirty="0"/>
              <a:t>is</a:t>
            </a:r>
            <a:r>
              <a:rPr lang="en-US" sz="2600" spc="10" dirty="0"/>
              <a:t> </a:t>
            </a:r>
            <a:r>
              <a:rPr lang="en-US" sz="2600" spc="70" dirty="0"/>
              <a:t>because</a:t>
            </a:r>
            <a:r>
              <a:rPr lang="en-US" sz="2600" spc="10" dirty="0"/>
              <a:t> </a:t>
            </a:r>
            <a:r>
              <a:rPr lang="en-US" sz="2600" dirty="0"/>
              <a:t>SpaceX</a:t>
            </a:r>
            <a:r>
              <a:rPr lang="en-US" sz="2600" spc="10" dirty="0"/>
              <a:t> </a:t>
            </a:r>
            <a:r>
              <a:rPr lang="en-US" sz="2600" spc="100" dirty="0"/>
              <a:t>can</a:t>
            </a:r>
            <a:r>
              <a:rPr lang="en-US" sz="2600" spc="10" dirty="0"/>
              <a:t> </a:t>
            </a:r>
            <a:r>
              <a:rPr lang="en-US" sz="2600" spc="50" dirty="0"/>
              <a:t>reuse</a:t>
            </a:r>
            <a:r>
              <a:rPr lang="en-US" sz="2600" spc="10" dirty="0"/>
              <a:t> </a:t>
            </a:r>
            <a:r>
              <a:rPr lang="en-US" sz="2600" spc="125" dirty="0"/>
              <a:t>the</a:t>
            </a:r>
            <a:r>
              <a:rPr lang="en-US" sz="2600" spc="15" dirty="0"/>
              <a:t> </a:t>
            </a:r>
            <a:r>
              <a:rPr lang="en-US" sz="2600" spc="70" dirty="0">
                <a:latin typeface="Palatino Linotype"/>
                <a:cs typeface="Palatino Linotype"/>
              </a:rPr>
              <a:t>f</a:t>
            </a:r>
            <a:r>
              <a:rPr lang="en-US" sz="2600" spc="70" dirty="0"/>
              <a:t>irst</a:t>
            </a:r>
            <a:r>
              <a:rPr lang="en-US" sz="2600" spc="10" dirty="0"/>
              <a:t> </a:t>
            </a:r>
            <a:r>
              <a:rPr lang="en-US" sz="2600" spc="65" dirty="0"/>
              <a:t>stage.</a:t>
            </a:r>
            <a:r>
              <a:rPr lang="en-US" sz="2600" spc="10" dirty="0"/>
              <a:t> </a:t>
            </a:r>
            <a:r>
              <a:rPr lang="en-US" sz="2600" spc="50" dirty="0"/>
              <a:t>Therefore,</a:t>
            </a:r>
            <a:r>
              <a:rPr lang="en-US" sz="2600" spc="10" dirty="0"/>
              <a:t> </a:t>
            </a:r>
            <a:r>
              <a:rPr lang="en-US" sz="2600" spc="140" dirty="0"/>
              <a:t>if</a:t>
            </a:r>
            <a:r>
              <a:rPr lang="en-US" sz="2600" spc="10" dirty="0"/>
              <a:t> </a:t>
            </a:r>
            <a:r>
              <a:rPr lang="en-US" sz="2600" spc="85" dirty="0"/>
              <a:t>we </a:t>
            </a:r>
            <a:r>
              <a:rPr lang="en-US" sz="2600" spc="100" dirty="0"/>
              <a:t>can</a:t>
            </a:r>
            <a:r>
              <a:rPr lang="en-US" sz="2600" spc="-30" dirty="0"/>
              <a:t> </a:t>
            </a:r>
            <a:r>
              <a:rPr lang="en-US" sz="2600" spc="120" dirty="0"/>
              <a:t>determine</a:t>
            </a:r>
            <a:r>
              <a:rPr lang="en-US" sz="2600" spc="-25" dirty="0"/>
              <a:t> </a:t>
            </a:r>
            <a:r>
              <a:rPr lang="en-US" sz="2600" spc="140" dirty="0"/>
              <a:t>if</a:t>
            </a:r>
            <a:r>
              <a:rPr lang="en-US" sz="2600" spc="-25" dirty="0"/>
              <a:t> </a:t>
            </a:r>
            <a:r>
              <a:rPr lang="en-US" sz="2600" spc="125" dirty="0"/>
              <a:t>the</a:t>
            </a:r>
            <a:r>
              <a:rPr lang="en-US" sz="2600" spc="-25" dirty="0"/>
              <a:t> </a:t>
            </a:r>
            <a:r>
              <a:rPr lang="en-US" sz="2600" spc="70" dirty="0">
                <a:latin typeface="Palatino Linotype"/>
                <a:cs typeface="Palatino Linotype"/>
              </a:rPr>
              <a:t>f</a:t>
            </a:r>
            <a:r>
              <a:rPr lang="en-US" sz="2600" spc="70" dirty="0"/>
              <a:t>irst</a:t>
            </a:r>
            <a:r>
              <a:rPr lang="en-US" sz="2600" spc="-25" dirty="0"/>
              <a:t> </a:t>
            </a:r>
            <a:r>
              <a:rPr lang="en-US" sz="2600" spc="80" dirty="0"/>
              <a:t>stage</a:t>
            </a:r>
            <a:r>
              <a:rPr lang="en-US" sz="2600" spc="-25" dirty="0"/>
              <a:t> </a:t>
            </a:r>
            <a:r>
              <a:rPr lang="en-US" sz="2600" spc="120" dirty="0"/>
              <a:t>will</a:t>
            </a:r>
            <a:r>
              <a:rPr lang="en-US" sz="2600" spc="-25" dirty="0"/>
              <a:t> </a:t>
            </a:r>
            <a:r>
              <a:rPr lang="en-US" sz="2600" spc="80" dirty="0"/>
              <a:t>land,</a:t>
            </a:r>
            <a:r>
              <a:rPr lang="en-US" sz="2600" spc="-25" dirty="0"/>
              <a:t> </a:t>
            </a:r>
            <a:r>
              <a:rPr lang="en-US" sz="2600" spc="110" dirty="0"/>
              <a:t>we</a:t>
            </a:r>
            <a:r>
              <a:rPr lang="en-US" sz="2600" spc="-25" dirty="0"/>
              <a:t> </a:t>
            </a:r>
            <a:r>
              <a:rPr lang="en-US" sz="2600" spc="100" dirty="0"/>
              <a:t>can</a:t>
            </a:r>
            <a:r>
              <a:rPr lang="en-US" sz="2600" spc="-25" dirty="0"/>
              <a:t> </a:t>
            </a:r>
            <a:r>
              <a:rPr lang="en-US" sz="2600" spc="120" dirty="0"/>
              <a:t>determine</a:t>
            </a:r>
            <a:r>
              <a:rPr lang="en-US" sz="2600" spc="-25" dirty="0"/>
              <a:t> </a:t>
            </a:r>
            <a:r>
              <a:rPr lang="en-US" sz="2600" spc="125" dirty="0"/>
              <a:t>the</a:t>
            </a:r>
            <a:r>
              <a:rPr lang="en-US" sz="2600" spc="-25" dirty="0"/>
              <a:t> </a:t>
            </a:r>
            <a:r>
              <a:rPr lang="en-US" sz="2600" spc="100" dirty="0"/>
              <a:t>cost </a:t>
            </a:r>
            <a:r>
              <a:rPr lang="en-US" sz="2600" spc="165" dirty="0"/>
              <a:t>of</a:t>
            </a:r>
            <a:r>
              <a:rPr lang="en-US" sz="2600" spc="-20" dirty="0"/>
              <a:t> </a:t>
            </a:r>
            <a:r>
              <a:rPr lang="en-US" sz="2600" dirty="0"/>
              <a:t>a</a:t>
            </a:r>
            <a:r>
              <a:rPr lang="en-US" sz="2600" spc="-20" dirty="0"/>
              <a:t> </a:t>
            </a:r>
            <a:r>
              <a:rPr lang="en-US" sz="2600" spc="85" dirty="0"/>
              <a:t>launch.</a:t>
            </a:r>
            <a:r>
              <a:rPr lang="en-US" sz="2600" spc="-20" dirty="0"/>
              <a:t> </a:t>
            </a:r>
            <a:r>
              <a:rPr lang="en-US" sz="2600" dirty="0"/>
              <a:t>Based</a:t>
            </a:r>
            <a:r>
              <a:rPr lang="en-US" sz="2600" spc="-15" dirty="0"/>
              <a:t> </a:t>
            </a:r>
            <a:r>
              <a:rPr lang="en-US" sz="2600" spc="135" dirty="0"/>
              <a:t>on</a:t>
            </a:r>
            <a:r>
              <a:rPr lang="en-US" sz="2600" spc="-20" dirty="0"/>
              <a:t> </a:t>
            </a:r>
            <a:r>
              <a:rPr lang="en-US" sz="2600" spc="150" dirty="0"/>
              <a:t>public</a:t>
            </a:r>
            <a:r>
              <a:rPr lang="en-US" sz="2600" spc="-20" dirty="0"/>
              <a:t> </a:t>
            </a:r>
            <a:r>
              <a:rPr lang="en-US" sz="2600" spc="125" dirty="0"/>
              <a:t>information</a:t>
            </a:r>
            <a:r>
              <a:rPr lang="en-US" sz="2600" spc="-20" dirty="0"/>
              <a:t> </a:t>
            </a:r>
            <a:r>
              <a:rPr lang="en-US" sz="2600" spc="90" dirty="0"/>
              <a:t>and</a:t>
            </a:r>
            <a:r>
              <a:rPr lang="en-US" sz="2600" spc="-15" dirty="0"/>
              <a:t> </a:t>
            </a:r>
            <a:r>
              <a:rPr lang="en-US" sz="2600" spc="114" dirty="0"/>
              <a:t>machine</a:t>
            </a:r>
            <a:r>
              <a:rPr lang="en-US" sz="2600" spc="-20" dirty="0"/>
              <a:t> </a:t>
            </a:r>
            <a:r>
              <a:rPr lang="en-US" sz="2600" spc="80" dirty="0"/>
              <a:t>learning </a:t>
            </a:r>
            <a:r>
              <a:rPr lang="en-US" sz="2600" spc="90" dirty="0"/>
              <a:t>models,</a:t>
            </a:r>
            <a:r>
              <a:rPr lang="en-US" sz="2600" spc="10" dirty="0"/>
              <a:t> </a:t>
            </a:r>
            <a:r>
              <a:rPr lang="en-US" sz="2600" spc="110" dirty="0"/>
              <a:t>we</a:t>
            </a:r>
            <a:r>
              <a:rPr lang="en-US" sz="2600" spc="10" dirty="0"/>
              <a:t> </a:t>
            </a:r>
            <a:r>
              <a:rPr lang="en-US" sz="2600" dirty="0"/>
              <a:t>are</a:t>
            </a:r>
            <a:r>
              <a:rPr lang="en-US" sz="2600" spc="10" dirty="0"/>
              <a:t> </a:t>
            </a:r>
            <a:r>
              <a:rPr lang="en-US" sz="2600" spc="155" dirty="0"/>
              <a:t>going</a:t>
            </a:r>
            <a:r>
              <a:rPr lang="en-US" sz="2600" spc="10" dirty="0"/>
              <a:t> </a:t>
            </a:r>
            <a:r>
              <a:rPr lang="en-US" sz="2600" spc="180" dirty="0"/>
              <a:t>to</a:t>
            </a:r>
            <a:r>
              <a:rPr lang="en-US" sz="2600" spc="10" dirty="0"/>
              <a:t> </a:t>
            </a:r>
            <a:r>
              <a:rPr lang="en-US" sz="2600" spc="145" dirty="0"/>
              <a:t>predict</a:t>
            </a:r>
            <a:r>
              <a:rPr lang="en-US" sz="2600" spc="10" dirty="0"/>
              <a:t> </a:t>
            </a:r>
            <a:r>
              <a:rPr lang="en-US" sz="2600" spc="140" dirty="0"/>
              <a:t>if</a:t>
            </a:r>
            <a:r>
              <a:rPr lang="en-US" sz="2600" spc="10" dirty="0"/>
              <a:t> </a:t>
            </a:r>
            <a:r>
              <a:rPr lang="en-US" sz="2600" dirty="0"/>
              <a:t>SpaceX</a:t>
            </a:r>
            <a:r>
              <a:rPr lang="en-US" sz="2600" spc="10" dirty="0"/>
              <a:t> </a:t>
            </a:r>
            <a:r>
              <a:rPr lang="en-US" sz="2600" spc="120" dirty="0"/>
              <a:t>will</a:t>
            </a:r>
            <a:r>
              <a:rPr lang="en-US" sz="2600" spc="15" dirty="0"/>
              <a:t> </a:t>
            </a:r>
            <a:r>
              <a:rPr lang="en-US" sz="2600" spc="50" dirty="0"/>
              <a:t>reuse</a:t>
            </a:r>
            <a:r>
              <a:rPr lang="en-US" sz="2600" spc="10" dirty="0"/>
              <a:t> </a:t>
            </a:r>
            <a:r>
              <a:rPr lang="en-US" sz="2600" spc="125" dirty="0"/>
              <a:t>the</a:t>
            </a:r>
            <a:r>
              <a:rPr lang="en-US" sz="2600" spc="10" dirty="0"/>
              <a:t> </a:t>
            </a:r>
            <a:r>
              <a:rPr lang="en-US" sz="2600" spc="70" dirty="0">
                <a:latin typeface="Palatino Linotype"/>
                <a:cs typeface="Palatino Linotype"/>
              </a:rPr>
              <a:t>f</a:t>
            </a:r>
            <a:r>
              <a:rPr lang="en-US" sz="2600" spc="70" dirty="0"/>
              <a:t>irst</a:t>
            </a:r>
            <a:r>
              <a:rPr lang="en-US" sz="2600" spc="10" dirty="0"/>
              <a:t> </a:t>
            </a:r>
            <a:r>
              <a:rPr lang="en-US" sz="2600" spc="55" dirty="0"/>
              <a:t>stage applying machine learning techniques.</a:t>
            </a:r>
          </a:p>
          <a:p>
            <a:pPr marL="12700">
              <a:spcBef>
                <a:spcPts val="3220"/>
              </a:spcBef>
            </a:pPr>
            <a:r>
              <a:rPr lang="en-US" sz="2600" spc="114" dirty="0"/>
              <a:t>Study questions</a:t>
            </a:r>
            <a:endParaRPr lang="en-US" sz="2600" dirty="0"/>
          </a:p>
          <a:p>
            <a:pPr marL="974090" indent="-208279"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lang="en-US" sz="2600" spc="114" dirty="0"/>
              <a:t>How</a:t>
            </a:r>
            <a:r>
              <a:rPr lang="en-US" sz="2600" spc="-15" dirty="0"/>
              <a:t> </a:t>
            </a:r>
            <a:r>
              <a:rPr lang="en-US" sz="2600" spc="165" dirty="0"/>
              <a:t>do</a:t>
            </a:r>
            <a:r>
              <a:rPr lang="en-US" sz="2600" spc="-15" dirty="0"/>
              <a:t> </a:t>
            </a:r>
            <a:r>
              <a:rPr lang="en-US" sz="2600" spc="60" dirty="0"/>
              <a:t>variables</a:t>
            </a:r>
            <a:r>
              <a:rPr lang="en-US" sz="2600" spc="-15" dirty="0"/>
              <a:t> </a:t>
            </a:r>
            <a:r>
              <a:rPr lang="en-US" sz="2600" spc="95" dirty="0"/>
              <a:t>such</a:t>
            </a:r>
            <a:r>
              <a:rPr lang="en-US" sz="2600" spc="-15" dirty="0"/>
              <a:t> </a:t>
            </a:r>
            <a:r>
              <a:rPr lang="en-US" sz="2600" dirty="0"/>
              <a:t>as</a:t>
            </a:r>
            <a:r>
              <a:rPr lang="en-US" sz="2600" spc="-10" dirty="0"/>
              <a:t> </a:t>
            </a:r>
            <a:r>
              <a:rPr lang="en-US" sz="2600" spc="90" dirty="0"/>
              <a:t>payload</a:t>
            </a:r>
            <a:r>
              <a:rPr lang="en-US" sz="2600" spc="-15" dirty="0"/>
              <a:t> </a:t>
            </a:r>
            <a:r>
              <a:rPr lang="en-US" sz="2600" dirty="0"/>
              <a:t>mass,</a:t>
            </a:r>
            <a:r>
              <a:rPr lang="en-US" sz="2600" spc="-15" dirty="0"/>
              <a:t> </a:t>
            </a:r>
            <a:r>
              <a:rPr lang="en-US" sz="2600" spc="105" dirty="0"/>
              <a:t>launch</a:t>
            </a:r>
            <a:r>
              <a:rPr lang="en-US" sz="2600" spc="-15" dirty="0"/>
              <a:t> </a:t>
            </a:r>
            <a:r>
              <a:rPr lang="en-US" sz="2600" spc="55" dirty="0"/>
              <a:t>site,</a:t>
            </a:r>
            <a:r>
              <a:rPr lang="en-US" sz="2600" spc="-15" dirty="0"/>
              <a:t> </a:t>
            </a:r>
            <a:r>
              <a:rPr lang="en-US" sz="2600" spc="135" dirty="0"/>
              <a:t>number</a:t>
            </a:r>
            <a:r>
              <a:rPr lang="en-US" sz="2600" spc="-10" dirty="0"/>
              <a:t> </a:t>
            </a:r>
            <a:r>
              <a:rPr lang="en-US" sz="2600" spc="140" dirty="0"/>
              <a:t>of</a:t>
            </a:r>
          </a:p>
          <a:p>
            <a:pPr marL="766445">
              <a:spcBef>
                <a:spcPts val="305"/>
              </a:spcBef>
            </a:pPr>
            <a:r>
              <a:rPr lang="en-US" sz="2600" spc="85" dirty="0">
                <a:latin typeface="Palatino Linotype"/>
                <a:cs typeface="Palatino Linotype"/>
              </a:rPr>
              <a:t>f</a:t>
            </a:r>
            <a:r>
              <a:rPr lang="en-US" sz="2600" spc="85" dirty="0"/>
              <a:t>lights,</a:t>
            </a:r>
            <a:r>
              <a:rPr lang="en-US" sz="2600" spc="-25" dirty="0"/>
              <a:t> </a:t>
            </a:r>
            <a:r>
              <a:rPr lang="en-US" sz="2600" spc="90" dirty="0"/>
              <a:t>and</a:t>
            </a:r>
            <a:r>
              <a:rPr lang="en-US" sz="2600" spc="-25" dirty="0"/>
              <a:t> </a:t>
            </a:r>
            <a:r>
              <a:rPr lang="en-US" sz="2600" spc="120" dirty="0"/>
              <a:t>orbits</a:t>
            </a:r>
            <a:r>
              <a:rPr lang="en-US" sz="2600" spc="-20" dirty="0"/>
              <a:t> </a:t>
            </a:r>
            <a:r>
              <a:rPr lang="en-US" sz="2600" spc="125" dirty="0"/>
              <a:t>affect</a:t>
            </a:r>
            <a:r>
              <a:rPr lang="en-US" sz="2600" spc="-25" dirty="0"/>
              <a:t> </a:t>
            </a:r>
            <a:r>
              <a:rPr lang="en-US" sz="2600" spc="125" dirty="0"/>
              <a:t>the</a:t>
            </a:r>
            <a:r>
              <a:rPr lang="en-US" sz="2600" spc="-25" dirty="0"/>
              <a:t> </a:t>
            </a:r>
            <a:r>
              <a:rPr lang="en-US" sz="2600" spc="60" dirty="0"/>
              <a:t>success</a:t>
            </a:r>
            <a:r>
              <a:rPr lang="en-US" sz="2600" spc="-20" dirty="0"/>
              <a:t> </a:t>
            </a:r>
            <a:r>
              <a:rPr lang="en-US" sz="2600" spc="165" dirty="0"/>
              <a:t>of</a:t>
            </a:r>
            <a:r>
              <a:rPr lang="en-US" sz="2600" spc="-25" dirty="0"/>
              <a:t> </a:t>
            </a:r>
            <a:r>
              <a:rPr lang="en-US" sz="2600" spc="125" dirty="0"/>
              <a:t>the</a:t>
            </a:r>
            <a:r>
              <a:rPr lang="en-US" sz="2600" spc="-25" dirty="0"/>
              <a:t> </a:t>
            </a:r>
            <a:r>
              <a:rPr lang="en-US" sz="2600" spc="70" dirty="0">
                <a:latin typeface="Palatino Linotype"/>
                <a:cs typeface="Palatino Linotype"/>
              </a:rPr>
              <a:t>f</a:t>
            </a:r>
            <a:r>
              <a:rPr lang="en-US" sz="2600" spc="70" dirty="0"/>
              <a:t>irst</a:t>
            </a:r>
            <a:r>
              <a:rPr lang="en-US" sz="2600" spc="-20" dirty="0"/>
              <a:t> </a:t>
            </a:r>
            <a:r>
              <a:rPr lang="en-US" sz="2600" spc="80" dirty="0"/>
              <a:t>stage</a:t>
            </a:r>
            <a:r>
              <a:rPr lang="en-US" sz="2600" spc="-25" dirty="0"/>
              <a:t> </a:t>
            </a:r>
            <a:r>
              <a:rPr lang="en-US" sz="2600" spc="65" dirty="0"/>
              <a:t>landing?</a:t>
            </a:r>
          </a:p>
          <a:p>
            <a:pPr marL="974090" indent="-208279"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lang="en-US" sz="2600" dirty="0"/>
              <a:t>Does</a:t>
            </a:r>
            <a:r>
              <a:rPr lang="en-US" sz="2600" spc="-15" dirty="0"/>
              <a:t> </a:t>
            </a:r>
            <a:r>
              <a:rPr lang="en-US" sz="2600" spc="125" dirty="0"/>
              <a:t>the</a:t>
            </a:r>
            <a:r>
              <a:rPr lang="en-US" sz="2600" spc="-15" dirty="0"/>
              <a:t> </a:t>
            </a:r>
            <a:r>
              <a:rPr lang="en-US" sz="2600" spc="80" dirty="0"/>
              <a:t>rate</a:t>
            </a:r>
            <a:r>
              <a:rPr lang="en-US" sz="2600" spc="-15" dirty="0"/>
              <a:t> </a:t>
            </a:r>
            <a:r>
              <a:rPr lang="en-US" sz="2600" spc="165" dirty="0"/>
              <a:t>of</a:t>
            </a:r>
            <a:r>
              <a:rPr lang="en-US" sz="2600" spc="-15" dirty="0"/>
              <a:t> </a:t>
            </a:r>
            <a:r>
              <a:rPr lang="en-US" sz="2600" spc="80" dirty="0"/>
              <a:t>successful</a:t>
            </a:r>
            <a:r>
              <a:rPr lang="en-US" sz="2600" spc="-10" dirty="0"/>
              <a:t> </a:t>
            </a:r>
            <a:r>
              <a:rPr lang="en-US" sz="2600" spc="100" dirty="0"/>
              <a:t>landings</a:t>
            </a:r>
            <a:r>
              <a:rPr lang="en-US" sz="2600" spc="-15" dirty="0"/>
              <a:t> </a:t>
            </a:r>
            <a:r>
              <a:rPr lang="en-US" sz="2600" spc="60" dirty="0"/>
              <a:t>increase</a:t>
            </a:r>
            <a:r>
              <a:rPr lang="en-US" sz="2600" spc="-15" dirty="0"/>
              <a:t> </a:t>
            </a:r>
            <a:r>
              <a:rPr lang="en-US" sz="2600" spc="80" dirty="0"/>
              <a:t>over</a:t>
            </a:r>
            <a:r>
              <a:rPr lang="en-US" sz="2600" spc="-15" dirty="0"/>
              <a:t> </a:t>
            </a:r>
            <a:r>
              <a:rPr lang="en-US" sz="2600" spc="125" dirty="0"/>
              <a:t>the</a:t>
            </a:r>
            <a:r>
              <a:rPr lang="en-US" sz="2600" spc="-15" dirty="0"/>
              <a:t> </a:t>
            </a:r>
            <a:r>
              <a:rPr lang="en-US" sz="2600" spc="-10" dirty="0"/>
              <a:t>years?</a:t>
            </a:r>
          </a:p>
          <a:p>
            <a:pPr marL="766445" marR="5080" indent="208279"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lang="en-US" sz="2600" spc="60" dirty="0"/>
              <a:t>What</a:t>
            </a:r>
            <a:r>
              <a:rPr lang="en-US" sz="2600" spc="-20" dirty="0"/>
              <a:t> </a:t>
            </a:r>
            <a:r>
              <a:rPr lang="en-US" sz="2600" dirty="0"/>
              <a:t>is</a:t>
            </a:r>
            <a:r>
              <a:rPr lang="en-US" sz="2600" spc="-20" dirty="0"/>
              <a:t> </a:t>
            </a:r>
            <a:r>
              <a:rPr lang="en-US" sz="2600" spc="125" dirty="0"/>
              <a:t>the</a:t>
            </a:r>
            <a:r>
              <a:rPr lang="en-US" sz="2600" spc="-20" dirty="0"/>
              <a:t> </a:t>
            </a:r>
            <a:r>
              <a:rPr lang="en-US" sz="2600" spc="100" dirty="0"/>
              <a:t>best</a:t>
            </a:r>
            <a:r>
              <a:rPr lang="en-US" sz="2600" spc="-20" dirty="0"/>
              <a:t> </a:t>
            </a:r>
            <a:r>
              <a:rPr lang="en-US" sz="2600" spc="135" dirty="0"/>
              <a:t>algorithm</a:t>
            </a:r>
            <a:r>
              <a:rPr lang="en-US" sz="2600" spc="-20" dirty="0"/>
              <a:t> </a:t>
            </a:r>
            <a:r>
              <a:rPr lang="en-US" sz="2600" spc="135" dirty="0"/>
              <a:t>that</a:t>
            </a:r>
            <a:r>
              <a:rPr lang="en-US" sz="2600" spc="-20" dirty="0"/>
              <a:t> </a:t>
            </a:r>
            <a:r>
              <a:rPr lang="en-US" sz="2600" spc="100" dirty="0"/>
              <a:t>can</a:t>
            </a:r>
            <a:r>
              <a:rPr lang="en-US" sz="2600" spc="-20" dirty="0"/>
              <a:t> </a:t>
            </a:r>
            <a:r>
              <a:rPr lang="en-US" sz="2600" spc="120" dirty="0"/>
              <a:t>be</a:t>
            </a:r>
            <a:r>
              <a:rPr lang="en-US" sz="2600" spc="-20" dirty="0"/>
              <a:t> </a:t>
            </a:r>
            <a:r>
              <a:rPr lang="en-US" sz="2600" spc="70" dirty="0"/>
              <a:t>used</a:t>
            </a:r>
            <a:r>
              <a:rPr lang="en-US" sz="2600" spc="-20" dirty="0"/>
              <a:t> </a:t>
            </a:r>
            <a:r>
              <a:rPr lang="en-US" sz="2600" spc="125" dirty="0"/>
              <a:t>for</a:t>
            </a:r>
            <a:r>
              <a:rPr lang="en-US" sz="2600" spc="-15" dirty="0"/>
              <a:t> </a:t>
            </a:r>
            <a:r>
              <a:rPr lang="en-US" sz="2600" spc="95" dirty="0"/>
              <a:t>binary</a:t>
            </a:r>
            <a:r>
              <a:rPr lang="en-US" sz="2600" spc="-20" dirty="0"/>
              <a:t> </a:t>
            </a:r>
            <a:r>
              <a:rPr lang="en-US" sz="2600" spc="70" dirty="0"/>
              <a:t>classi</a:t>
            </a:r>
            <a:r>
              <a:rPr lang="en-US" sz="2600" spc="70" dirty="0">
                <a:latin typeface="Palatino Linotype"/>
                <a:cs typeface="Palatino Linotype"/>
              </a:rPr>
              <a:t>f</a:t>
            </a:r>
            <a:r>
              <a:rPr lang="en-US" sz="2600" spc="70" dirty="0"/>
              <a:t>ication </a:t>
            </a:r>
            <a:r>
              <a:rPr lang="en-US" sz="2600" spc="105" dirty="0"/>
              <a:t>in</a:t>
            </a:r>
            <a:r>
              <a:rPr lang="en-US" sz="2600" spc="-25" dirty="0"/>
              <a:t> </a:t>
            </a:r>
            <a:r>
              <a:rPr lang="en-US" sz="2600" spc="90" dirty="0"/>
              <a:t>this</a:t>
            </a:r>
            <a:r>
              <a:rPr lang="en-US" sz="2600" spc="-20" dirty="0"/>
              <a:t> </a:t>
            </a:r>
            <a:r>
              <a:rPr lang="en-US" sz="2600" spc="-10" dirty="0"/>
              <a:t>case?</a:t>
            </a: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465" y="7495348"/>
            <a:ext cx="5556841" cy="7779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latin typeface="Arial"/>
                <a:cs typeface="Arial"/>
              </a:rPr>
              <a:t>Explanation:</a:t>
            </a:r>
            <a:endParaRPr sz="3800" dirty="0">
              <a:latin typeface="Arial"/>
              <a:cs typeface="Arial"/>
            </a:endParaRPr>
          </a:p>
          <a:p>
            <a:pPr marL="1329690" marR="5080" indent="-395605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dirty="0">
                <a:latin typeface="Arial"/>
                <a:cs typeface="Arial"/>
              </a:rPr>
              <a:t>The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45" dirty="0">
                <a:latin typeface="Arial"/>
                <a:cs typeface="Arial"/>
              </a:rPr>
              <a:t>chart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95" dirty="0">
                <a:latin typeface="Arial"/>
                <a:cs typeface="Arial"/>
              </a:rPr>
              <a:t>clearly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70" dirty="0">
                <a:latin typeface="Arial"/>
                <a:cs typeface="Arial"/>
              </a:rPr>
              <a:t>shows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that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85" dirty="0">
                <a:latin typeface="Arial"/>
                <a:cs typeface="Arial"/>
              </a:rPr>
              <a:t>from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all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sites,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-100" dirty="0">
                <a:latin typeface="Arial"/>
                <a:cs typeface="Arial"/>
              </a:rPr>
              <a:t>KSC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-90" dirty="0">
                <a:latin typeface="Arial"/>
                <a:cs typeface="Arial"/>
              </a:rPr>
              <a:t>LC-</a:t>
            </a:r>
            <a:r>
              <a:rPr sz="3400" spc="120" dirty="0">
                <a:latin typeface="Arial"/>
                <a:cs typeface="Arial"/>
              </a:rPr>
              <a:t>39A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has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25" dirty="0">
                <a:latin typeface="Arial"/>
                <a:cs typeface="Arial"/>
              </a:rPr>
              <a:t>most </a:t>
            </a:r>
            <a:r>
              <a:rPr sz="3400" spc="80" dirty="0">
                <a:latin typeface="Arial"/>
                <a:cs typeface="Arial"/>
              </a:rPr>
              <a:t>successful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65" dirty="0">
                <a:latin typeface="Arial"/>
                <a:cs typeface="Arial"/>
              </a:rPr>
              <a:t>launches.</a:t>
            </a:r>
            <a:endParaRPr sz="3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latin typeface="Arial"/>
                <a:cs typeface="Arial"/>
              </a:rPr>
              <a:t>Explanation:</a:t>
            </a:r>
            <a:endParaRPr sz="3800" dirty="0">
              <a:latin typeface="Arial"/>
              <a:cs typeface="Arial"/>
            </a:endParaRPr>
          </a:p>
          <a:p>
            <a:pPr marL="1329690" marR="5080" indent="-395605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00" dirty="0">
                <a:latin typeface="Arial"/>
                <a:cs typeface="Arial"/>
              </a:rPr>
              <a:t>KSC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-90" dirty="0">
                <a:latin typeface="Arial"/>
                <a:cs typeface="Arial"/>
              </a:rPr>
              <a:t>LC-</a:t>
            </a:r>
            <a:r>
              <a:rPr sz="3400" spc="120" dirty="0">
                <a:latin typeface="Arial"/>
                <a:cs typeface="Arial"/>
              </a:rPr>
              <a:t>39A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has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the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120" dirty="0">
                <a:latin typeface="Arial"/>
                <a:cs typeface="Arial"/>
              </a:rPr>
              <a:t>highest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114" dirty="0">
                <a:latin typeface="Arial"/>
                <a:cs typeface="Arial"/>
              </a:rPr>
              <a:t>launch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success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90" dirty="0">
                <a:latin typeface="Arial"/>
                <a:cs typeface="Arial"/>
              </a:rPr>
              <a:t>rate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-40" dirty="0">
                <a:latin typeface="Arial"/>
                <a:cs typeface="Arial"/>
              </a:rPr>
              <a:t>(76.9%)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180" dirty="0">
                <a:latin typeface="Arial"/>
                <a:cs typeface="Arial"/>
              </a:rPr>
              <a:t>with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10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80" dirty="0">
                <a:latin typeface="Arial"/>
                <a:cs typeface="Arial"/>
              </a:rPr>
              <a:t>successful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65" dirty="0">
                <a:latin typeface="Arial"/>
                <a:cs typeface="Arial"/>
              </a:rPr>
              <a:t>and </a:t>
            </a:r>
            <a:r>
              <a:rPr sz="3400" spc="120" dirty="0">
                <a:latin typeface="Arial"/>
                <a:cs typeface="Arial"/>
              </a:rPr>
              <a:t>only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3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spc="100" dirty="0">
                <a:latin typeface="Arial"/>
                <a:cs typeface="Arial"/>
              </a:rPr>
              <a:t>failed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spc="80" dirty="0">
                <a:latin typeface="Arial"/>
                <a:cs typeface="Arial"/>
              </a:rPr>
              <a:t>landings.</a:t>
            </a:r>
            <a:endParaRPr sz="3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dirty="0">
                <a:latin typeface="Arial"/>
                <a:cs typeface="Arial"/>
              </a:rPr>
              <a:t>The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125" dirty="0">
                <a:latin typeface="Arial"/>
                <a:cs typeface="Arial"/>
              </a:rPr>
              <a:t>charts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05" dirty="0">
                <a:latin typeface="Arial"/>
                <a:cs typeface="Arial"/>
              </a:rPr>
              <a:t>show </a:t>
            </a:r>
            <a:r>
              <a:rPr sz="3950" spc="180" dirty="0">
                <a:latin typeface="Arial"/>
                <a:cs typeface="Arial"/>
              </a:rPr>
              <a:t>that</a:t>
            </a:r>
            <a:r>
              <a:rPr sz="3950" spc="-50" dirty="0">
                <a:latin typeface="Arial"/>
                <a:cs typeface="Arial"/>
              </a:rPr>
              <a:t> </a:t>
            </a:r>
            <a:r>
              <a:rPr sz="3950" spc="80" dirty="0">
                <a:latin typeface="Arial"/>
                <a:cs typeface="Arial"/>
              </a:rPr>
              <a:t>payloads </a:t>
            </a:r>
            <a:r>
              <a:rPr sz="3950" spc="160" dirty="0">
                <a:latin typeface="Arial"/>
                <a:cs typeface="Arial"/>
              </a:rPr>
              <a:t>between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330" dirty="0">
                <a:latin typeface="Arial"/>
                <a:cs typeface="Arial"/>
              </a:rPr>
              <a:t>2000 </a:t>
            </a:r>
            <a:r>
              <a:rPr sz="3950" spc="105" dirty="0">
                <a:latin typeface="Arial"/>
                <a:cs typeface="Arial"/>
              </a:rPr>
              <a:t>and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280" dirty="0">
                <a:latin typeface="Arial"/>
                <a:cs typeface="Arial"/>
              </a:rPr>
              <a:t>5500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40" dirty="0">
                <a:latin typeface="Arial"/>
                <a:cs typeface="Arial"/>
              </a:rPr>
              <a:t>kg</a:t>
            </a:r>
            <a:r>
              <a:rPr sz="3950" spc="-45" dirty="0">
                <a:latin typeface="Arial"/>
                <a:cs typeface="Arial"/>
              </a:rPr>
              <a:t> </a:t>
            </a:r>
            <a:r>
              <a:rPr sz="3950" spc="-20" dirty="0">
                <a:latin typeface="Arial"/>
                <a:cs typeface="Arial"/>
              </a:rPr>
              <a:t>have </a:t>
            </a:r>
            <a:r>
              <a:rPr sz="3950" spc="160" dirty="0">
                <a:latin typeface="Arial"/>
                <a:cs typeface="Arial"/>
              </a:rPr>
              <a:t>the</a:t>
            </a:r>
            <a:r>
              <a:rPr sz="3950" spc="-40" dirty="0">
                <a:latin typeface="Arial"/>
                <a:cs typeface="Arial"/>
              </a:rPr>
              <a:t> </a:t>
            </a:r>
            <a:r>
              <a:rPr sz="3950" spc="130" dirty="0">
                <a:latin typeface="Arial"/>
                <a:cs typeface="Arial"/>
              </a:rPr>
              <a:t>highest </a:t>
            </a:r>
            <a:r>
              <a:rPr sz="3950" spc="65" dirty="0">
                <a:latin typeface="Arial"/>
                <a:cs typeface="Arial"/>
              </a:rPr>
              <a:t>success</a:t>
            </a:r>
            <a:r>
              <a:rPr sz="3950" spc="-30" dirty="0">
                <a:latin typeface="Arial"/>
                <a:cs typeface="Arial"/>
              </a:rPr>
              <a:t> </a:t>
            </a:r>
            <a:r>
              <a:rPr sz="3950" spc="70" dirty="0">
                <a:latin typeface="Arial"/>
                <a:cs typeface="Arial"/>
              </a:rPr>
              <a:t>rate.</a:t>
            </a:r>
            <a:endParaRPr sz="395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latin typeface="Arial"/>
                <a:cs typeface="Arial"/>
              </a:rPr>
              <a:t>Explanation:</a:t>
            </a:r>
            <a:endParaRPr sz="3350" dirty="0">
              <a:latin typeface="Arial"/>
              <a:cs typeface="Arial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latin typeface="Arial"/>
                <a:cs typeface="Arial"/>
              </a:rPr>
              <a:t>Based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130" dirty="0">
                <a:latin typeface="Arial"/>
                <a:cs typeface="Arial"/>
              </a:rPr>
              <a:t>on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scores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175" dirty="0">
                <a:latin typeface="Arial"/>
                <a:cs typeface="Arial"/>
              </a:rPr>
              <a:t>of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Test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-20" dirty="0">
                <a:latin typeface="Arial"/>
                <a:cs typeface="Arial"/>
              </a:rPr>
              <a:t>Set, </a:t>
            </a:r>
            <a:r>
              <a:rPr sz="3000" spc="105" dirty="0">
                <a:latin typeface="Arial"/>
                <a:cs typeface="Arial"/>
              </a:rPr>
              <a:t>we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95" dirty="0">
                <a:latin typeface="Arial"/>
                <a:cs typeface="Arial"/>
              </a:rPr>
              <a:t>can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165" dirty="0">
                <a:latin typeface="Arial"/>
                <a:cs typeface="Arial"/>
              </a:rPr>
              <a:t>not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130" dirty="0">
                <a:latin typeface="Arial"/>
                <a:cs typeface="Arial"/>
              </a:rPr>
              <a:t>con</a:t>
            </a:r>
            <a:r>
              <a:rPr sz="3000" spc="130" dirty="0">
                <a:latin typeface="Palatino Linotype"/>
                <a:cs typeface="Palatino Linotype"/>
              </a:rPr>
              <a:t>f</a:t>
            </a:r>
            <a:r>
              <a:rPr sz="3000" spc="130" dirty="0">
                <a:latin typeface="Arial"/>
                <a:cs typeface="Arial"/>
              </a:rPr>
              <a:t>irm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150" dirty="0">
                <a:latin typeface="Arial"/>
                <a:cs typeface="Arial"/>
              </a:rPr>
              <a:t>which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155" dirty="0">
                <a:latin typeface="Arial"/>
                <a:cs typeface="Arial"/>
              </a:rPr>
              <a:t>method </a:t>
            </a:r>
            <a:r>
              <a:rPr sz="3000" spc="110" dirty="0">
                <a:latin typeface="Arial"/>
                <a:cs typeface="Arial"/>
              </a:rPr>
              <a:t>performs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75" dirty="0">
                <a:latin typeface="Arial"/>
                <a:cs typeface="Arial"/>
              </a:rPr>
              <a:t>best.</a:t>
            </a:r>
            <a:endParaRPr sz="3000" dirty="0">
              <a:latin typeface="Arial"/>
              <a:cs typeface="Arial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latin typeface="Arial"/>
                <a:cs typeface="Arial"/>
              </a:rPr>
              <a:t>Same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Test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Set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scores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65" dirty="0">
                <a:latin typeface="Arial"/>
                <a:cs typeface="Arial"/>
              </a:rPr>
              <a:t>may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114" dirty="0">
                <a:latin typeface="Arial"/>
                <a:cs typeface="Arial"/>
              </a:rPr>
              <a:t>be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90" dirty="0">
                <a:latin typeface="Arial"/>
                <a:cs typeface="Arial"/>
              </a:rPr>
              <a:t>due </a:t>
            </a:r>
            <a:r>
              <a:rPr sz="3000" spc="185" dirty="0">
                <a:latin typeface="Arial"/>
                <a:cs typeface="Arial"/>
              </a:rPr>
              <a:t>to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small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05" dirty="0">
                <a:latin typeface="Arial"/>
                <a:cs typeface="Arial"/>
              </a:rPr>
              <a:t>test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80" dirty="0">
                <a:latin typeface="Arial"/>
                <a:cs typeface="Arial"/>
              </a:rPr>
              <a:t>sample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size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(18 </a:t>
            </a:r>
            <a:r>
              <a:rPr sz="3000" dirty="0">
                <a:latin typeface="Arial"/>
                <a:cs typeface="Arial"/>
              </a:rPr>
              <a:t>samples).</a:t>
            </a:r>
            <a:r>
              <a:rPr sz="3000" spc="60" dirty="0">
                <a:latin typeface="Arial"/>
                <a:cs typeface="Arial"/>
              </a:rPr>
              <a:t> </a:t>
            </a:r>
            <a:r>
              <a:rPr sz="3000" spc="45" dirty="0">
                <a:latin typeface="Arial"/>
                <a:cs typeface="Arial"/>
              </a:rPr>
              <a:t>Therefore,</a:t>
            </a:r>
            <a:r>
              <a:rPr sz="3000" spc="65" dirty="0">
                <a:latin typeface="Arial"/>
                <a:cs typeface="Arial"/>
              </a:rPr>
              <a:t> </a:t>
            </a:r>
            <a:r>
              <a:rPr sz="3000" spc="105" dirty="0">
                <a:latin typeface="Arial"/>
                <a:cs typeface="Arial"/>
              </a:rPr>
              <a:t>we</a:t>
            </a:r>
            <a:r>
              <a:rPr sz="3000" spc="65" dirty="0">
                <a:latin typeface="Arial"/>
                <a:cs typeface="Arial"/>
              </a:rPr>
              <a:t> </a:t>
            </a:r>
            <a:r>
              <a:rPr sz="3000" spc="110" dirty="0">
                <a:latin typeface="Arial"/>
                <a:cs typeface="Arial"/>
              </a:rPr>
              <a:t>tested</a:t>
            </a:r>
            <a:r>
              <a:rPr sz="3000" spc="65" dirty="0">
                <a:latin typeface="Arial"/>
                <a:cs typeface="Arial"/>
              </a:rPr>
              <a:t> </a:t>
            </a:r>
            <a:r>
              <a:rPr sz="3000" spc="25" dirty="0">
                <a:latin typeface="Arial"/>
                <a:cs typeface="Arial"/>
              </a:rPr>
              <a:t>all </a:t>
            </a:r>
            <a:r>
              <a:rPr sz="3000" spc="130" dirty="0">
                <a:latin typeface="Arial"/>
                <a:cs typeface="Arial"/>
              </a:rPr>
              <a:t>methods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65" dirty="0">
                <a:latin typeface="Arial"/>
                <a:cs typeface="Arial"/>
              </a:rPr>
              <a:t>based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130" dirty="0">
                <a:latin typeface="Arial"/>
                <a:cs typeface="Arial"/>
              </a:rPr>
              <a:t>on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114" dirty="0">
                <a:latin typeface="Arial"/>
                <a:cs typeface="Arial"/>
              </a:rPr>
              <a:t>whole </a:t>
            </a:r>
            <a:r>
              <a:rPr sz="3000" spc="-10" dirty="0">
                <a:latin typeface="Arial"/>
                <a:cs typeface="Arial"/>
              </a:rPr>
              <a:t>Dataset.</a:t>
            </a:r>
            <a:endParaRPr sz="3000" dirty="0">
              <a:latin typeface="Arial"/>
              <a:cs typeface="Arial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latin typeface="Arial"/>
                <a:cs typeface="Arial"/>
              </a:rPr>
              <a:t>The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scores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75" dirty="0">
                <a:latin typeface="Arial"/>
                <a:cs typeface="Arial"/>
              </a:rPr>
              <a:t>of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whole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Dataset </a:t>
            </a:r>
            <a:r>
              <a:rPr sz="3000" spc="130" dirty="0">
                <a:latin typeface="Arial"/>
                <a:cs typeface="Arial"/>
              </a:rPr>
              <a:t>con</a:t>
            </a:r>
            <a:r>
              <a:rPr sz="3000" spc="130" dirty="0">
                <a:latin typeface="Palatino Linotype"/>
                <a:cs typeface="Palatino Linotype"/>
              </a:rPr>
              <a:t>f</a:t>
            </a:r>
            <a:r>
              <a:rPr sz="3000" spc="130" dirty="0">
                <a:latin typeface="Arial"/>
                <a:cs typeface="Arial"/>
              </a:rPr>
              <a:t>irm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35" dirty="0">
                <a:latin typeface="Arial"/>
                <a:cs typeface="Arial"/>
              </a:rPr>
              <a:t>that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00" dirty="0">
                <a:latin typeface="Arial"/>
                <a:cs typeface="Arial"/>
              </a:rPr>
              <a:t>best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145" dirty="0">
                <a:latin typeface="Arial"/>
                <a:cs typeface="Arial"/>
              </a:rPr>
              <a:t>model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is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00" dirty="0">
                <a:latin typeface="Arial"/>
                <a:cs typeface="Arial"/>
              </a:rPr>
              <a:t>the </a:t>
            </a:r>
            <a:r>
              <a:rPr sz="3000" spc="70" dirty="0">
                <a:latin typeface="Arial"/>
                <a:cs typeface="Arial"/>
              </a:rPr>
              <a:t>Decision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Tree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90" dirty="0">
                <a:latin typeface="Arial"/>
                <a:cs typeface="Arial"/>
              </a:rPr>
              <a:t>Model.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This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135" dirty="0">
                <a:latin typeface="Arial"/>
                <a:cs typeface="Arial"/>
              </a:rPr>
              <a:t>model </a:t>
            </a:r>
            <a:r>
              <a:rPr sz="3000" dirty="0">
                <a:latin typeface="Arial"/>
                <a:cs typeface="Arial"/>
              </a:rPr>
              <a:t>has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165" dirty="0">
                <a:latin typeface="Arial"/>
                <a:cs typeface="Arial"/>
              </a:rPr>
              <a:t>not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110" dirty="0">
                <a:latin typeface="Arial"/>
                <a:cs typeface="Arial"/>
              </a:rPr>
              <a:t>only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110" dirty="0">
                <a:latin typeface="Arial"/>
                <a:cs typeface="Arial"/>
              </a:rPr>
              <a:t>higher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scores,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180" dirty="0">
                <a:latin typeface="Arial"/>
                <a:cs typeface="Arial"/>
              </a:rPr>
              <a:t>but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-20" dirty="0">
                <a:latin typeface="Arial"/>
                <a:cs typeface="Arial"/>
              </a:rPr>
              <a:t>also </a:t>
            </a:r>
            <a:r>
              <a:rPr sz="3000" spc="125" dirty="0">
                <a:latin typeface="Arial"/>
                <a:cs typeface="Arial"/>
              </a:rPr>
              <a:t>the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05" dirty="0">
                <a:latin typeface="Arial"/>
                <a:cs typeface="Arial"/>
              </a:rPr>
              <a:t>highest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55" dirty="0">
                <a:latin typeface="Arial"/>
                <a:cs typeface="Arial"/>
              </a:rPr>
              <a:t>accuracy.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0" dirty="0"/>
              <a:t> </a:t>
            </a:r>
            <a:r>
              <a:rPr sz="3600" spc="200" dirty="0"/>
              <a:t>the</a:t>
            </a:r>
            <a:r>
              <a:rPr sz="3600" spc="-125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"/>
                <a:cs typeface="Arial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"/>
                <a:cs typeface="Arial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"/>
                <a:cs typeface="Arial"/>
              </a:rPr>
              <a:t>Entire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Set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Examining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matrix,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"/>
                <a:cs typeface="Arial"/>
              </a:rPr>
              <a:t>distinguish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6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classes.</a:t>
            </a:r>
            <a:r>
              <a:rPr sz="26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is false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positives.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2050" y="2520069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5" dirty="0">
                <a:latin typeface="Arial"/>
                <a:cs typeface="Arial"/>
              </a:rPr>
              <a:t>Decision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Tree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65" dirty="0">
                <a:latin typeface="Arial"/>
                <a:cs typeface="Arial"/>
              </a:rPr>
              <a:t>Model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65" dirty="0">
                <a:latin typeface="Arial"/>
                <a:cs typeface="Arial"/>
              </a:rPr>
              <a:t>is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50" dirty="0">
                <a:latin typeface="Arial"/>
                <a:cs typeface="Arial"/>
              </a:rPr>
              <a:t>best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algorithm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for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45" dirty="0">
                <a:latin typeface="Arial"/>
                <a:cs typeface="Arial"/>
              </a:rPr>
              <a:t>this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00" dirty="0">
                <a:latin typeface="Arial"/>
                <a:cs typeface="Arial"/>
              </a:rPr>
              <a:t>dataset.</a:t>
            </a:r>
            <a:endParaRPr sz="3150" dirty="0">
              <a:latin typeface="Arial"/>
              <a:cs typeface="Arial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90" dirty="0">
                <a:latin typeface="Arial"/>
                <a:cs typeface="Arial"/>
              </a:rPr>
              <a:t>Launches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with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a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low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30" dirty="0">
                <a:latin typeface="Arial"/>
                <a:cs typeface="Arial"/>
              </a:rPr>
              <a:t>payload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55" dirty="0">
                <a:latin typeface="Arial"/>
                <a:cs typeface="Arial"/>
              </a:rPr>
              <a:t>mass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35" dirty="0">
                <a:latin typeface="Arial"/>
                <a:cs typeface="Arial"/>
              </a:rPr>
              <a:t>show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better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05" dirty="0">
                <a:latin typeface="Arial"/>
                <a:cs typeface="Arial"/>
              </a:rPr>
              <a:t>results </a:t>
            </a:r>
            <a:r>
              <a:rPr sz="3150" spc="150" dirty="0">
                <a:latin typeface="Arial"/>
                <a:cs typeface="Arial"/>
              </a:rPr>
              <a:t>than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10" dirty="0">
                <a:latin typeface="Arial"/>
                <a:cs typeface="Arial"/>
              </a:rPr>
              <a:t>launches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with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a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35" dirty="0">
                <a:latin typeface="Arial"/>
                <a:cs typeface="Arial"/>
              </a:rPr>
              <a:t>larger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30" dirty="0">
                <a:latin typeface="Arial"/>
                <a:cs typeface="Arial"/>
              </a:rPr>
              <a:t>payload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40" dirty="0">
                <a:latin typeface="Arial"/>
                <a:cs typeface="Arial"/>
              </a:rPr>
              <a:t>mass.</a:t>
            </a:r>
            <a:endParaRPr sz="3150" dirty="0">
              <a:latin typeface="Arial"/>
              <a:cs typeface="Arial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0" dirty="0">
                <a:latin typeface="Arial"/>
                <a:cs typeface="Arial"/>
              </a:rPr>
              <a:t>Most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of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35" dirty="0">
                <a:latin typeface="Arial"/>
                <a:cs typeface="Arial"/>
              </a:rPr>
              <a:t>launch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95" dirty="0">
                <a:latin typeface="Arial"/>
                <a:cs typeface="Arial"/>
              </a:rPr>
              <a:t>sites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75" dirty="0">
                <a:latin typeface="Arial"/>
                <a:cs typeface="Arial"/>
              </a:rPr>
              <a:t>are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55" dirty="0">
                <a:latin typeface="Arial"/>
                <a:cs typeface="Arial"/>
              </a:rPr>
              <a:t>in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proximity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to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10" dirty="0">
                <a:latin typeface="Arial"/>
                <a:cs typeface="Arial"/>
              </a:rPr>
              <a:t>Equator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10" dirty="0">
                <a:latin typeface="Arial"/>
                <a:cs typeface="Arial"/>
              </a:rPr>
              <a:t>line </a:t>
            </a:r>
            <a:r>
              <a:rPr sz="3150" spc="140" dirty="0">
                <a:latin typeface="Arial"/>
                <a:cs typeface="Arial"/>
              </a:rPr>
              <a:t>and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105" dirty="0">
                <a:latin typeface="Arial"/>
                <a:cs typeface="Arial"/>
              </a:rPr>
              <a:t>all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95" dirty="0">
                <a:latin typeface="Arial"/>
                <a:cs typeface="Arial"/>
              </a:rPr>
              <a:t>sites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75" dirty="0">
                <a:latin typeface="Arial"/>
                <a:cs typeface="Arial"/>
              </a:rPr>
              <a:t>are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55" dirty="0">
                <a:latin typeface="Arial"/>
                <a:cs typeface="Arial"/>
              </a:rPr>
              <a:t>in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140" dirty="0">
                <a:latin typeface="Arial"/>
                <a:cs typeface="Arial"/>
              </a:rPr>
              <a:t>very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20" dirty="0">
                <a:latin typeface="Arial"/>
                <a:cs typeface="Arial"/>
              </a:rPr>
              <a:t>close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185" dirty="0">
                <a:latin typeface="Arial"/>
                <a:cs typeface="Arial"/>
              </a:rPr>
              <a:t>proximity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to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00" dirty="0">
                <a:latin typeface="Arial"/>
                <a:cs typeface="Arial"/>
              </a:rPr>
              <a:t>coast.</a:t>
            </a:r>
            <a:endParaRPr sz="3150" dirty="0">
              <a:latin typeface="Arial"/>
              <a:cs typeface="Arial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0" dirty="0">
                <a:latin typeface="Arial"/>
                <a:cs typeface="Arial"/>
              </a:rPr>
              <a:t>The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success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30" dirty="0">
                <a:latin typeface="Arial"/>
                <a:cs typeface="Arial"/>
              </a:rPr>
              <a:t>rate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of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10" dirty="0">
                <a:latin typeface="Arial"/>
                <a:cs typeface="Arial"/>
              </a:rPr>
              <a:t>launches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increases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20" dirty="0">
                <a:latin typeface="Arial"/>
                <a:cs typeface="Arial"/>
              </a:rPr>
              <a:t>over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50" dirty="0">
                <a:latin typeface="Arial"/>
                <a:cs typeface="Arial"/>
              </a:rPr>
              <a:t>years.</a:t>
            </a:r>
            <a:endParaRPr sz="3150" dirty="0">
              <a:latin typeface="Arial"/>
              <a:cs typeface="Arial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45" dirty="0">
                <a:latin typeface="Arial"/>
                <a:cs typeface="Arial"/>
              </a:rPr>
              <a:t>KSC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-10" dirty="0">
                <a:latin typeface="Arial"/>
                <a:cs typeface="Arial"/>
              </a:rPr>
              <a:t>LC-</a:t>
            </a:r>
            <a:r>
              <a:rPr sz="3150" spc="185" dirty="0">
                <a:latin typeface="Arial"/>
                <a:cs typeface="Arial"/>
              </a:rPr>
              <a:t>39A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50" dirty="0">
                <a:latin typeface="Arial"/>
                <a:cs typeface="Arial"/>
              </a:rPr>
              <a:t>has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50" dirty="0">
                <a:latin typeface="Arial"/>
                <a:cs typeface="Arial"/>
              </a:rPr>
              <a:t>highest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success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30" dirty="0">
                <a:latin typeface="Arial"/>
                <a:cs typeface="Arial"/>
              </a:rPr>
              <a:t>rate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220" dirty="0">
                <a:latin typeface="Arial"/>
                <a:cs typeface="Arial"/>
              </a:rPr>
              <a:t>of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00" dirty="0">
                <a:latin typeface="Arial"/>
                <a:cs typeface="Arial"/>
              </a:rPr>
              <a:t>launches </a:t>
            </a:r>
            <a:r>
              <a:rPr sz="3150" spc="215" dirty="0">
                <a:latin typeface="Arial"/>
                <a:cs typeface="Arial"/>
              </a:rPr>
              <a:t>from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05" dirty="0">
                <a:latin typeface="Arial"/>
                <a:cs typeface="Arial"/>
              </a:rPr>
              <a:t>all</a:t>
            </a:r>
            <a:r>
              <a:rPr sz="3150" spc="-125" dirty="0">
                <a:latin typeface="Arial"/>
                <a:cs typeface="Arial"/>
              </a:rPr>
              <a:t> </a:t>
            </a:r>
            <a:r>
              <a:rPr sz="3150" spc="175" dirty="0">
                <a:latin typeface="Arial"/>
                <a:cs typeface="Arial"/>
              </a:rPr>
              <a:t>the</a:t>
            </a:r>
            <a:r>
              <a:rPr sz="3150" spc="-120" dirty="0">
                <a:latin typeface="Arial"/>
                <a:cs typeface="Arial"/>
              </a:rPr>
              <a:t> </a:t>
            </a:r>
            <a:r>
              <a:rPr sz="3150" spc="75" dirty="0">
                <a:latin typeface="Arial"/>
                <a:cs typeface="Arial"/>
              </a:rPr>
              <a:t>sites.</a:t>
            </a:r>
            <a:endParaRPr sz="3150" dirty="0">
              <a:latin typeface="Arial"/>
              <a:cs typeface="Arial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65" dirty="0">
                <a:latin typeface="Arial"/>
                <a:cs typeface="Arial"/>
              </a:rPr>
              <a:t>Orbits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-170" dirty="0">
                <a:latin typeface="Arial"/>
                <a:cs typeface="Arial"/>
              </a:rPr>
              <a:t>ES-</a:t>
            </a:r>
            <a:r>
              <a:rPr sz="3150" spc="-90" dirty="0">
                <a:latin typeface="Arial"/>
                <a:cs typeface="Arial"/>
              </a:rPr>
              <a:t>L1,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-75" dirty="0">
                <a:latin typeface="Arial"/>
                <a:cs typeface="Arial"/>
              </a:rPr>
              <a:t>GEO,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HEO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spc="140" dirty="0">
                <a:latin typeface="Arial"/>
                <a:cs typeface="Arial"/>
              </a:rPr>
              <a:t>and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-30" dirty="0">
                <a:latin typeface="Arial"/>
                <a:cs typeface="Arial"/>
              </a:rPr>
              <a:t>SSO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65" dirty="0">
                <a:latin typeface="Arial"/>
                <a:cs typeface="Arial"/>
              </a:rPr>
              <a:t>have</a:t>
            </a:r>
            <a:r>
              <a:rPr sz="3150" spc="-110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100%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success</a:t>
            </a:r>
            <a:r>
              <a:rPr sz="3150" spc="-114" dirty="0">
                <a:latin typeface="Arial"/>
                <a:cs typeface="Arial"/>
              </a:rPr>
              <a:t> </a:t>
            </a:r>
            <a:r>
              <a:rPr sz="3150" spc="85" dirty="0">
                <a:latin typeface="Arial"/>
                <a:cs typeface="Arial"/>
              </a:rPr>
              <a:t>rate.</a:t>
            </a:r>
            <a:endParaRPr sz="3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8051" y="3961187"/>
            <a:ext cx="11456036" cy="3740063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lang="en-US" sz="4450" spc="145" dirty="0"/>
              <a:t>Acknowledgement </a:t>
            </a:r>
            <a:endParaRPr sz="4450" dirty="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br>
              <a:rPr lang="en-US"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</a:br>
            <a:r>
              <a:rPr lang="en-US"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https://github.com/jasonriek/Applied-Data-Science-Capstone</a:t>
            </a:r>
            <a:endParaRPr sz="3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50" y="473075"/>
            <a:ext cx="6598002" cy="1039185"/>
          </a:xfrm>
          <a:prstGeom prst="rect">
            <a:avLst/>
          </a:prstGeom>
        </p:spPr>
      </p:pic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825AD8CD-CCD2-1676-561D-E984C4F61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647192"/>
              </p:ext>
            </p:extLst>
          </p:nvPr>
        </p:nvGraphicFramePr>
        <p:xfrm>
          <a:off x="4032250" y="1082676"/>
          <a:ext cx="15001791" cy="909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defTabSz="914400"/>
            <a:r>
              <a:rPr lang="en-US" sz="5400" dirty="0"/>
              <a:t>Data</a:t>
            </a:r>
            <a:r>
              <a:rPr lang="en-US" sz="5400" spc="-30" dirty="0"/>
              <a:t> </a:t>
            </a:r>
            <a:r>
              <a:rPr lang="en-US" sz="5400" spc="140" dirty="0"/>
              <a:t>collection</a:t>
            </a:r>
            <a:r>
              <a:rPr lang="en-US" sz="5400" spc="-30" dirty="0"/>
              <a:t> </a:t>
            </a:r>
            <a:r>
              <a:rPr lang="en-US" sz="5400" spc="75" dirty="0"/>
              <a:t>process</a:t>
            </a:r>
            <a:r>
              <a:rPr lang="en-US" sz="5400" spc="-25" dirty="0"/>
              <a:t> </a:t>
            </a:r>
            <a:r>
              <a:rPr lang="en-US" sz="5400" spc="100" dirty="0"/>
              <a:t>involved</a:t>
            </a:r>
            <a:r>
              <a:rPr lang="en-US" sz="5400" spc="-30" dirty="0"/>
              <a:t> </a:t>
            </a:r>
            <a:r>
              <a:rPr lang="en-US" sz="5400" dirty="0"/>
              <a:t>a</a:t>
            </a:r>
            <a:r>
              <a:rPr lang="en-US" sz="5400" spc="-30" dirty="0"/>
              <a:t> </a:t>
            </a:r>
            <a:r>
              <a:rPr lang="en-US" sz="5400" spc="150" dirty="0"/>
              <a:t>combination</a:t>
            </a:r>
            <a:r>
              <a:rPr lang="en-US" sz="5400" spc="-25" dirty="0"/>
              <a:t> </a:t>
            </a:r>
            <a:r>
              <a:rPr lang="en-US" sz="5400" spc="185" dirty="0"/>
              <a:t>of</a:t>
            </a:r>
            <a:r>
              <a:rPr lang="en-US" sz="5400" spc="-30" dirty="0"/>
              <a:t> </a:t>
            </a:r>
            <a:r>
              <a:rPr lang="en-US" sz="5400" spc="-80" dirty="0"/>
              <a:t>API</a:t>
            </a:r>
            <a:r>
              <a:rPr lang="en-US" sz="5400" spc="-25" dirty="0"/>
              <a:t> </a:t>
            </a:r>
            <a:r>
              <a:rPr lang="en-US" sz="5400" spc="70" dirty="0"/>
              <a:t>requests</a:t>
            </a:r>
            <a:r>
              <a:rPr lang="en-US" sz="5400" spc="-30" dirty="0"/>
              <a:t> </a:t>
            </a:r>
            <a:r>
              <a:rPr lang="en-US" sz="5400" spc="170" dirty="0"/>
              <a:t>from</a:t>
            </a:r>
            <a:r>
              <a:rPr lang="en-US" sz="5400" spc="-30" dirty="0"/>
              <a:t> </a:t>
            </a:r>
            <a:r>
              <a:rPr lang="en-US" sz="5400" dirty="0"/>
              <a:t>SpaceX</a:t>
            </a:r>
            <a:r>
              <a:rPr lang="en-US" sz="5400" spc="-25" dirty="0"/>
              <a:t> </a:t>
            </a:r>
            <a:r>
              <a:rPr lang="en-US" sz="5400" spc="-305" dirty="0"/>
              <a:t>REST </a:t>
            </a:r>
            <a:r>
              <a:rPr lang="en-US" sz="5400" spc="-80" dirty="0"/>
              <a:t>API</a:t>
            </a:r>
            <a:r>
              <a:rPr lang="en-US" sz="5400" spc="-70" dirty="0"/>
              <a:t> </a:t>
            </a:r>
            <a:r>
              <a:rPr lang="en-US" sz="5400" spc="95" dirty="0"/>
              <a:t>and</a:t>
            </a:r>
            <a:r>
              <a:rPr lang="en-US" sz="5400" spc="-70" dirty="0"/>
              <a:t> </a:t>
            </a:r>
            <a:r>
              <a:rPr lang="en-US" sz="5400" dirty="0"/>
              <a:t>Web</a:t>
            </a:r>
            <a:r>
              <a:rPr lang="en-US" sz="5400" spc="-70" dirty="0"/>
              <a:t> </a:t>
            </a:r>
            <a:r>
              <a:rPr lang="en-US" sz="5400" spc="95" dirty="0"/>
              <a:t>Scraping</a:t>
            </a:r>
            <a:r>
              <a:rPr lang="en-US" sz="5400" spc="-65" dirty="0"/>
              <a:t> </a:t>
            </a:r>
            <a:r>
              <a:rPr lang="en-US" sz="5400" spc="90" dirty="0"/>
              <a:t>data</a:t>
            </a:r>
            <a:r>
              <a:rPr lang="en-US" sz="5400" spc="-70" dirty="0"/>
              <a:t> </a:t>
            </a:r>
            <a:r>
              <a:rPr lang="en-US" sz="5400" spc="170" dirty="0"/>
              <a:t>from</a:t>
            </a:r>
            <a:r>
              <a:rPr lang="en-US" sz="5400" spc="-70" dirty="0"/>
              <a:t> </a:t>
            </a:r>
            <a:r>
              <a:rPr lang="en-US" sz="5400" dirty="0"/>
              <a:t>a</a:t>
            </a:r>
            <a:r>
              <a:rPr lang="en-US" sz="5400" spc="-70" dirty="0"/>
              <a:t> </a:t>
            </a:r>
            <a:r>
              <a:rPr lang="en-US" sz="5400" spc="120" dirty="0"/>
              <a:t>table</a:t>
            </a:r>
            <a:r>
              <a:rPr lang="en-US" sz="5400" spc="-65" dirty="0"/>
              <a:t> </a:t>
            </a:r>
            <a:r>
              <a:rPr lang="en-US" sz="5400" spc="120" dirty="0"/>
              <a:t>in</a:t>
            </a:r>
            <a:r>
              <a:rPr lang="en-US" sz="5400" spc="-70" dirty="0"/>
              <a:t> </a:t>
            </a:r>
            <a:r>
              <a:rPr lang="en-US" sz="5400" dirty="0"/>
              <a:t>SpaceX’s</a:t>
            </a:r>
            <a:r>
              <a:rPr lang="en-US" sz="5400" spc="-70" dirty="0"/>
              <a:t> </a:t>
            </a:r>
            <a:r>
              <a:rPr lang="en-US" sz="5400" spc="75" dirty="0"/>
              <a:t>Wikipedia</a:t>
            </a:r>
            <a:r>
              <a:rPr lang="en-US" sz="5400" spc="-70" dirty="0"/>
              <a:t> </a:t>
            </a:r>
            <a:r>
              <a:rPr lang="en-US" sz="5400" spc="55" dirty="0"/>
              <a:t>entry.</a:t>
            </a:r>
            <a:endParaRPr lang="en-US" sz="5400" dirty="0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97" y="6446135"/>
            <a:ext cx="4640054" cy="905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47050" y="3498358"/>
            <a:ext cx="10202967" cy="6680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700" marR="1145540" indent="-182880" defTabSz="914400">
              <a:lnSpc>
                <a:spcPct val="90000"/>
              </a:lnSpc>
              <a:spcBef>
                <a:spcPts val="1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spc="130" dirty="0"/>
              <a:t>Two </a:t>
            </a:r>
            <a:r>
              <a:rPr lang="en-US" sz="2800" spc="130" dirty="0" err="1"/>
              <a:t>alteatnives</a:t>
            </a:r>
            <a:r>
              <a:rPr lang="en-US" sz="2800" spc="130" dirty="0"/>
              <a:t> </a:t>
            </a:r>
            <a:r>
              <a:rPr lang="en-US" sz="2800" spc="130" dirty="0" err="1"/>
              <a:t>ation</a:t>
            </a:r>
            <a:r>
              <a:rPr lang="en-US" sz="2800" spc="-45" dirty="0"/>
              <a:t> </a:t>
            </a:r>
            <a:r>
              <a:rPr lang="en-US" sz="2800" spc="135" dirty="0"/>
              <a:t>about</a:t>
            </a:r>
            <a:r>
              <a:rPr lang="en-US" sz="2800" spc="-45" dirty="0"/>
              <a:t> </a:t>
            </a:r>
            <a:r>
              <a:rPr lang="en-US" sz="2800" spc="140" dirty="0"/>
              <a:t>the</a:t>
            </a:r>
            <a:r>
              <a:rPr lang="en-US" sz="2800" spc="-45" dirty="0"/>
              <a:t> </a:t>
            </a:r>
            <a:r>
              <a:rPr lang="en-US" sz="2800" spc="80" dirty="0"/>
              <a:t>launches</a:t>
            </a:r>
            <a:r>
              <a:rPr lang="en-US" sz="2800" spc="-45" dirty="0"/>
              <a:t> </a:t>
            </a:r>
            <a:r>
              <a:rPr lang="en-US" sz="2800" spc="135" dirty="0"/>
              <a:t>for</a:t>
            </a:r>
            <a:r>
              <a:rPr lang="en-US" sz="2800" spc="-45" dirty="0"/>
              <a:t> </a:t>
            </a:r>
            <a:r>
              <a:rPr lang="en-US" sz="2800" dirty="0"/>
              <a:t>a</a:t>
            </a:r>
            <a:r>
              <a:rPr lang="en-US" sz="2800" spc="-45" dirty="0"/>
              <a:t> </a:t>
            </a:r>
            <a:r>
              <a:rPr lang="en-US" sz="2800" spc="120" dirty="0"/>
              <a:t>more</a:t>
            </a:r>
            <a:r>
              <a:rPr lang="en-US" sz="2800" spc="-45" dirty="0"/>
              <a:t> </a:t>
            </a:r>
            <a:r>
              <a:rPr lang="en-US" sz="2800" spc="120" dirty="0"/>
              <a:t>detailed</a:t>
            </a:r>
            <a:r>
              <a:rPr lang="en-US" sz="2800" spc="-45" dirty="0"/>
              <a:t> </a:t>
            </a:r>
            <a:r>
              <a:rPr lang="en-US" sz="2800" spc="-10" dirty="0"/>
              <a:t>analysis.</a:t>
            </a:r>
            <a:endParaRPr lang="en-US" sz="2800" dirty="0"/>
          </a:p>
          <a:p>
            <a:pPr marL="766445" indent="-182880" defTabSz="914400">
              <a:lnSpc>
                <a:spcPct val="90000"/>
              </a:lnSpc>
              <a:spcBef>
                <a:spcPts val="409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spc="80" dirty="0"/>
              <a:t>Data</a:t>
            </a:r>
            <a:r>
              <a:rPr lang="en-US" sz="2800" spc="-140" dirty="0"/>
              <a:t> </a:t>
            </a:r>
            <a:r>
              <a:rPr lang="en-US" sz="2800" spc="170" dirty="0"/>
              <a:t>Columns</a:t>
            </a:r>
            <a:r>
              <a:rPr lang="en-US" sz="2800" spc="-135" dirty="0"/>
              <a:t> </a:t>
            </a:r>
            <a:r>
              <a:rPr lang="en-US" sz="2800" spc="90" dirty="0"/>
              <a:t>are</a:t>
            </a:r>
            <a:r>
              <a:rPr lang="en-US" sz="2800" spc="-135" dirty="0"/>
              <a:t> </a:t>
            </a:r>
            <a:r>
              <a:rPr lang="en-US" sz="2800" spc="200" dirty="0"/>
              <a:t>obtained</a:t>
            </a:r>
            <a:r>
              <a:rPr lang="en-US" sz="2800" spc="-135" dirty="0"/>
              <a:t> </a:t>
            </a:r>
            <a:r>
              <a:rPr lang="en-US" sz="2800" spc="225" dirty="0"/>
              <a:t>by</a:t>
            </a:r>
            <a:r>
              <a:rPr lang="en-US" sz="2800" spc="-135" dirty="0"/>
              <a:t> </a:t>
            </a:r>
            <a:r>
              <a:rPr lang="en-US" sz="2800" spc="165" dirty="0"/>
              <a:t>using</a:t>
            </a:r>
            <a:r>
              <a:rPr lang="en-US" sz="2800" spc="-135" dirty="0"/>
              <a:t> </a:t>
            </a:r>
            <a:r>
              <a:rPr lang="en-US" sz="2800" spc="110" dirty="0"/>
              <a:t>SpaceX</a:t>
            </a:r>
            <a:r>
              <a:rPr lang="en-US" sz="2800" spc="-135" dirty="0"/>
              <a:t> </a:t>
            </a:r>
            <a:r>
              <a:rPr lang="en-US" sz="2800" spc="-235" dirty="0"/>
              <a:t>REST</a:t>
            </a:r>
            <a:r>
              <a:rPr lang="en-US" sz="2800" spc="-135" dirty="0"/>
              <a:t> </a:t>
            </a:r>
            <a:r>
              <a:rPr lang="en-US" sz="2800" spc="-20" dirty="0"/>
              <a:t>API:</a:t>
            </a:r>
            <a:endParaRPr lang="en-US" sz="2800" dirty="0"/>
          </a:p>
          <a:p>
            <a:pPr marL="1520190" marR="5080" indent="-182880" defTabSz="914400">
              <a:lnSpc>
                <a:spcPct val="90000"/>
              </a:lnSpc>
              <a:spcBef>
                <a:spcPts val="174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spc="85" dirty="0" err="1"/>
              <a:t>FlightNumber</a:t>
            </a:r>
            <a:r>
              <a:rPr lang="en-US" sz="2800" spc="85" dirty="0"/>
              <a:t>,</a:t>
            </a:r>
            <a:r>
              <a:rPr lang="en-US" sz="2800" spc="75" dirty="0"/>
              <a:t> </a:t>
            </a:r>
            <a:r>
              <a:rPr lang="en-US" sz="2800" dirty="0"/>
              <a:t>Date,</a:t>
            </a:r>
            <a:r>
              <a:rPr lang="en-US" sz="2800" spc="80" dirty="0"/>
              <a:t> </a:t>
            </a:r>
            <a:r>
              <a:rPr lang="en-US" sz="2800" dirty="0" err="1"/>
              <a:t>BoosterVersion</a:t>
            </a:r>
            <a:r>
              <a:rPr lang="en-US" sz="2800" dirty="0"/>
              <a:t>,</a:t>
            </a:r>
            <a:r>
              <a:rPr lang="en-US" sz="2800" spc="80" dirty="0"/>
              <a:t> </a:t>
            </a:r>
            <a:r>
              <a:rPr lang="en-US" sz="2800" dirty="0" err="1"/>
              <a:t>PayloadMass</a:t>
            </a:r>
            <a:r>
              <a:rPr lang="en-US" sz="2800" dirty="0"/>
              <a:t>,</a:t>
            </a:r>
            <a:r>
              <a:rPr lang="en-US" sz="2800" spc="75" dirty="0"/>
              <a:t> </a:t>
            </a:r>
            <a:r>
              <a:rPr lang="en-US" sz="2800" spc="140" dirty="0"/>
              <a:t>Orbit,</a:t>
            </a:r>
            <a:r>
              <a:rPr lang="en-US" sz="2800" spc="80" dirty="0"/>
              <a:t> </a:t>
            </a:r>
            <a:r>
              <a:rPr lang="en-US" sz="2800" spc="50" dirty="0" err="1"/>
              <a:t>LaunchSite</a:t>
            </a:r>
            <a:r>
              <a:rPr lang="en-US" sz="2800" spc="50" dirty="0"/>
              <a:t>, </a:t>
            </a:r>
            <a:r>
              <a:rPr lang="en-US" sz="2800" spc="135" dirty="0"/>
              <a:t>Outcome,</a:t>
            </a:r>
            <a:r>
              <a:rPr lang="en-US" sz="2800" spc="55" dirty="0"/>
              <a:t> </a:t>
            </a:r>
            <a:r>
              <a:rPr lang="en-US" sz="2800" spc="65" dirty="0"/>
              <a:t>Flights,</a:t>
            </a:r>
            <a:r>
              <a:rPr lang="en-US" sz="2800" spc="75" dirty="0"/>
              <a:t> </a:t>
            </a:r>
            <a:r>
              <a:rPr lang="en-US" sz="2800" dirty="0" err="1"/>
              <a:t>GridFins</a:t>
            </a:r>
            <a:r>
              <a:rPr lang="en-US" sz="2800" dirty="0"/>
              <a:t>,</a:t>
            </a:r>
            <a:r>
              <a:rPr lang="en-US" sz="2800" spc="65" dirty="0"/>
              <a:t> </a:t>
            </a:r>
            <a:r>
              <a:rPr lang="en-US" sz="2800" dirty="0"/>
              <a:t>Reused,</a:t>
            </a:r>
            <a:r>
              <a:rPr lang="en-US" sz="2800" spc="70" dirty="0"/>
              <a:t> </a:t>
            </a:r>
            <a:r>
              <a:rPr lang="en-US" sz="2800" dirty="0"/>
              <a:t>Legs,</a:t>
            </a:r>
            <a:r>
              <a:rPr lang="en-US" sz="2800" spc="70" dirty="0"/>
              <a:t> </a:t>
            </a:r>
            <a:r>
              <a:rPr lang="en-US" sz="2800" dirty="0" err="1"/>
              <a:t>LandingPad</a:t>
            </a:r>
            <a:r>
              <a:rPr lang="en-US" sz="2800" dirty="0"/>
              <a:t>,</a:t>
            </a:r>
            <a:r>
              <a:rPr lang="en-US" sz="2800" spc="70" dirty="0"/>
              <a:t> </a:t>
            </a:r>
            <a:r>
              <a:rPr lang="en-US" sz="2800" spc="60" dirty="0"/>
              <a:t>Block,</a:t>
            </a:r>
            <a:r>
              <a:rPr lang="en-US" sz="2800" spc="70" dirty="0"/>
              <a:t> </a:t>
            </a:r>
            <a:r>
              <a:rPr lang="en-US" sz="2800" spc="-10" dirty="0" err="1"/>
              <a:t>ReusedCount</a:t>
            </a:r>
            <a:r>
              <a:rPr lang="en-US" sz="2800" spc="-10" dirty="0"/>
              <a:t>, </a:t>
            </a:r>
            <a:r>
              <a:rPr lang="en-US" sz="2800" dirty="0"/>
              <a:t>Serial,</a:t>
            </a:r>
            <a:r>
              <a:rPr lang="en-US" sz="2800" spc="55" dirty="0"/>
              <a:t> </a:t>
            </a:r>
            <a:r>
              <a:rPr lang="en-US" sz="2800" spc="105" dirty="0"/>
              <a:t>Longitude,</a:t>
            </a:r>
            <a:r>
              <a:rPr lang="en-US" sz="2800" spc="55" dirty="0"/>
              <a:t> </a:t>
            </a:r>
            <a:r>
              <a:rPr lang="en-US" sz="2800" spc="95" dirty="0"/>
              <a:t>Latitude</a:t>
            </a:r>
            <a:endParaRPr lang="en-US" sz="2800" dirty="0"/>
          </a:p>
          <a:p>
            <a:pPr marL="766445" indent="-182880" defTabSz="914400">
              <a:lnSpc>
                <a:spcPct val="90000"/>
              </a:lnSpc>
              <a:spcBef>
                <a:spcPts val="409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spc="80" dirty="0"/>
              <a:t>Data</a:t>
            </a:r>
            <a:r>
              <a:rPr lang="en-US" sz="2800" spc="-140" dirty="0"/>
              <a:t> </a:t>
            </a:r>
            <a:r>
              <a:rPr lang="en-US" sz="2800" spc="170" dirty="0"/>
              <a:t>Columns</a:t>
            </a:r>
            <a:r>
              <a:rPr lang="en-US" sz="2800" spc="-135" dirty="0"/>
              <a:t> </a:t>
            </a:r>
            <a:r>
              <a:rPr lang="en-US" sz="2800" spc="90" dirty="0"/>
              <a:t>are</a:t>
            </a:r>
            <a:r>
              <a:rPr lang="en-US" sz="2800" spc="-135" dirty="0"/>
              <a:t> </a:t>
            </a:r>
            <a:r>
              <a:rPr lang="en-US" sz="2800" spc="200" dirty="0"/>
              <a:t>obtained</a:t>
            </a:r>
            <a:r>
              <a:rPr lang="en-US" sz="2800" spc="-135" dirty="0"/>
              <a:t> </a:t>
            </a:r>
            <a:r>
              <a:rPr lang="en-US" sz="2800" spc="225" dirty="0"/>
              <a:t>by</a:t>
            </a:r>
            <a:r>
              <a:rPr lang="en-US" sz="2800" spc="-135" dirty="0"/>
              <a:t> </a:t>
            </a:r>
            <a:r>
              <a:rPr lang="en-US" sz="2800" spc="165" dirty="0"/>
              <a:t>using</a:t>
            </a:r>
            <a:r>
              <a:rPr lang="en-US" sz="2800" spc="-135" dirty="0"/>
              <a:t> </a:t>
            </a:r>
            <a:r>
              <a:rPr lang="en-US" sz="2800" spc="155" dirty="0"/>
              <a:t>Wikipedia</a:t>
            </a:r>
            <a:r>
              <a:rPr lang="en-US" sz="2800" spc="-135" dirty="0"/>
              <a:t> </a:t>
            </a:r>
            <a:r>
              <a:rPr lang="en-US" sz="2800" spc="80" dirty="0"/>
              <a:t>Web</a:t>
            </a:r>
            <a:r>
              <a:rPr lang="en-US" sz="2800" spc="-140" dirty="0"/>
              <a:t> </a:t>
            </a:r>
            <a:r>
              <a:rPr lang="en-US" sz="2800" spc="145" dirty="0"/>
              <a:t>Scraping:</a:t>
            </a:r>
            <a:endParaRPr lang="en-US" sz="2800" dirty="0"/>
          </a:p>
          <a:p>
            <a:pPr marL="1520190" marR="1050925" indent="-182880" defTabSz="914400">
              <a:lnSpc>
                <a:spcPct val="90000"/>
              </a:lnSpc>
              <a:spcBef>
                <a:spcPts val="1739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spc="95" dirty="0"/>
              <a:t>Flight</a:t>
            </a:r>
            <a:r>
              <a:rPr lang="en-US" sz="2800" spc="-40" dirty="0"/>
              <a:t> </a:t>
            </a:r>
            <a:r>
              <a:rPr lang="en-US" sz="2800" dirty="0"/>
              <a:t>No.,</a:t>
            </a:r>
            <a:r>
              <a:rPr lang="en-US" sz="2800" spc="-40" dirty="0"/>
              <a:t> </a:t>
            </a:r>
            <a:r>
              <a:rPr lang="en-US" sz="2800" spc="75" dirty="0"/>
              <a:t>Launch</a:t>
            </a:r>
            <a:r>
              <a:rPr lang="en-US" sz="2800" spc="-35" dirty="0"/>
              <a:t> </a:t>
            </a:r>
            <a:r>
              <a:rPr lang="en-US" sz="2800" spc="60" dirty="0"/>
              <a:t>site,</a:t>
            </a:r>
            <a:r>
              <a:rPr lang="en-US" sz="2800" spc="-40" dirty="0"/>
              <a:t> </a:t>
            </a:r>
            <a:r>
              <a:rPr lang="en-US" sz="2800" dirty="0"/>
              <a:t>Payload,</a:t>
            </a:r>
            <a:r>
              <a:rPr lang="en-US" sz="2800" spc="-35" dirty="0"/>
              <a:t> </a:t>
            </a:r>
            <a:r>
              <a:rPr lang="en-US" sz="2800" dirty="0" err="1"/>
              <a:t>PayloadMass</a:t>
            </a:r>
            <a:r>
              <a:rPr lang="en-US" sz="2800" dirty="0"/>
              <a:t>,</a:t>
            </a:r>
            <a:r>
              <a:rPr lang="en-US" sz="2800" spc="-40" dirty="0"/>
              <a:t> </a:t>
            </a:r>
            <a:r>
              <a:rPr lang="en-US" sz="2800" spc="140" dirty="0"/>
              <a:t>Orbit,</a:t>
            </a:r>
            <a:r>
              <a:rPr lang="en-US" sz="2800" spc="-40" dirty="0"/>
              <a:t> </a:t>
            </a:r>
            <a:r>
              <a:rPr lang="en-US" sz="2800" spc="65" dirty="0"/>
              <a:t>Customer,</a:t>
            </a:r>
            <a:r>
              <a:rPr lang="en-US" sz="2800" spc="-35" dirty="0"/>
              <a:t> </a:t>
            </a:r>
            <a:r>
              <a:rPr lang="en-US" sz="2800" spc="65" dirty="0"/>
              <a:t>Launch </a:t>
            </a:r>
            <a:r>
              <a:rPr lang="en-US" sz="2800" spc="145" dirty="0"/>
              <a:t>outcome,</a:t>
            </a:r>
            <a:r>
              <a:rPr lang="en-US" sz="2800" spc="40" dirty="0"/>
              <a:t> </a:t>
            </a:r>
            <a:r>
              <a:rPr lang="en-US" sz="2800" dirty="0"/>
              <a:t>Version</a:t>
            </a:r>
            <a:r>
              <a:rPr lang="en-US" sz="2800" spc="55" dirty="0"/>
              <a:t> </a:t>
            </a:r>
            <a:r>
              <a:rPr lang="en-US" sz="2800" dirty="0"/>
              <a:t>Booster,</a:t>
            </a:r>
            <a:r>
              <a:rPr lang="en-US" sz="2800" spc="50" dirty="0"/>
              <a:t> </a:t>
            </a:r>
            <a:r>
              <a:rPr lang="en-US" sz="2800" spc="65" dirty="0"/>
              <a:t>Booster</a:t>
            </a:r>
            <a:r>
              <a:rPr lang="en-US" sz="2800" spc="50" dirty="0"/>
              <a:t> </a:t>
            </a:r>
            <a:r>
              <a:rPr lang="en-US" sz="2800" spc="105" dirty="0"/>
              <a:t>landing,</a:t>
            </a:r>
            <a:r>
              <a:rPr lang="en-US" sz="2800" spc="55" dirty="0"/>
              <a:t> </a:t>
            </a:r>
            <a:r>
              <a:rPr lang="en-US" sz="2800" dirty="0"/>
              <a:t>Date,</a:t>
            </a:r>
            <a:r>
              <a:rPr lang="en-US" sz="2800" spc="55" dirty="0"/>
              <a:t> </a:t>
            </a:r>
            <a:r>
              <a:rPr lang="en-US" sz="2800" spc="-20" dirty="0"/>
              <a:t>Time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5" dirty="0">
                <a:latin typeface="Arial"/>
                <a:cs typeface="Arial"/>
              </a:rPr>
              <a:t>Requesting </a:t>
            </a:r>
            <a:r>
              <a:rPr sz="2600" spc="145" dirty="0">
                <a:latin typeface="Arial"/>
                <a:cs typeface="Arial"/>
              </a:rPr>
              <a:t>rocket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Arial"/>
                <a:cs typeface="Arial"/>
              </a:rPr>
              <a:t>Decoding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95" dirty="0">
                <a:latin typeface="Arial"/>
                <a:cs typeface="Arial"/>
              </a:rPr>
              <a:t>response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70" dirty="0">
                <a:latin typeface="Arial"/>
                <a:cs typeface="Arial"/>
              </a:rPr>
              <a:t>content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170" dirty="0">
                <a:latin typeface="Arial"/>
                <a:cs typeface="Arial"/>
              </a:rPr>
              <a:t>turning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85" dirty="0">
                <a:latin typeface="Arial"/>
                <a:cs typeface="Arial"/>
              </a:rPr>
              <a:t>it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35" dirty="0">
                <a:latin typeface="Arial"/>
                <a:cs typeface="Arial"/>
              </a:rPr>
              <a:t>dataframe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using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Requesting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needed </a:t>
            </a:r>
            <a:r>
              <a:rPr sz="2600" spc="160" dirty="0">
                <a:latin typeface="Arial"/>
                <a:cs typeface="Arial"/>
              </a:rPr>
              <a:t>information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about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launches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applying </a:t>
            </a:r>
            <a:r>
              <a:rPr sz="2600" spc="165" dirty="0">
                <a:latin typeface="Arial"/>
                <a:cs typeface="Arial"/>
              </a:rPr>
              <a:t>custom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functions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have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obtained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"/>
                <a:cs typeface="Arial"/>
              </a:rPr>
              <a:t>Filtering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dataframe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only </a:t>
            </a:r>
            <a:r>
              <a:rPr sz="2600" spc="150" dirty="0">
                <a:latin typeface="Arial"/>
                <a:cs typeface="Arial"/>
              </a:rPr>
              <a:t>include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9 </a:t>
            </a:r>
            <a:r>
              <a:rPr sz="2600" spc="105" dirty="0">
                <a:latin typeface="Arial"/>
                <a:cs typeface="Arial"/>
              </a:rPr>
              <a:t>launches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Replacing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missing </a:t>
            </a:r>
            <a:r>
              <a:rPr sz="2600" spc="80" dirty="0">
                <a:latin typeface="Arial"/>
                <a:cs typeface="Arial"/>
              </a:rPr>
              <a:t>values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of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5" dirty="0">
                <a:latin typeface="Arial"/>
                <a:cs typeface="Arial"/>
              </a:rPr>
              <a:t>Payload </a:t>
            </a:r>
            <a:r>
              <a:rPr sz="2600" dirty="0">
                <a:latin typeface="Arial"/>
                <a:cs typeface="Arial"/>
              </a:rPr>
              <a:t>Mass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135" dirty="0">
                <a:latin typeface="Arial"/>
                <a:cs typeface="Arial"/>
              </a:rPr>
              <a:t>calculated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.mean()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this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5" dirty="0">
                <a:latin typeface="Arial"/>
                <a:cs typeface="Arial"/>
              </a:rPr>
              <a:t>Requesting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245" dirty="0">
                <a:latin typeface="Arial"/>
                <a:cs typeface="Arial"/>
              </a:rPr>
              <a:t>9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105" dirty="0">
                <a:latin typeface="Arial"/>
                <a:cs typeface="Arial"/>
              </a:rPr>
              <a:t>Wikipedia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14" dirty="0">
                <a:latin typeface="Arial"/>
                <a:cs typeface="Arial"/>
              </a:rPr>
              <a:t>BeautifulSoup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30" dirty="0">
                <a:latin typeface="Arial"/>
                <a:cs typeface="Arial"/>
              </a:rPr>
              <a:t>HTML </a:t>
            </a:r>
            <a:r>
              <a:rPr sz="2600" spc="85" dirty="0">
                <a:latin typeface="Arial"/>
                <a:cs typeface="Arial"/>
              </a:rPr>
              <a:t>response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"/>
                <a:cs typeface="Arial"/>
              </a:rPr>
              <a:t>Extracting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names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table </a:t>
            </a:r>
            <a:r>
              <a:rPr sz="2600" spc="105" dirty="0">
                <a:latin typeface="Arial"/>
                <a:cs typeface="Arial"/>
              </a:rPr>
              <a:t>header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Collecting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parsing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tables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have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obtained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34</TotalTime>
  <Words>2297</Words>
  <Application>Microsoft Office PowerPoint</Application>
  <PresentationFormat>Custom</PresentationFormat>
  <Paragraphs>191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Courier New</vt:lpstr>
      <vt:lpstr>Palatino Linotype</vt:lpstr>
      <vt:lpstr>Rockwell</vt:lpstr>
      <vt:lpstr>Rockwell Condensed</vt:lpstr>
      <vt:lpstr>Verdana</vt:lpstr>
      <vt:lpstr>Wingdings</vt:lpstr>
      <vt:lpstr>Wood Type</vt:lpstr>
      <vt:lpstr>Shafiun N Shimul  June 20, 2023</vt:lpstr>
      <vt:lpstr>PowerPoint Presentation</vt:lpstr>
      <vt:lpstr>PowerPoint Presentation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Acknowledgement  Instructors Coursera IBM https://github.com/jasonriek/Applied-Data-Science-Capstone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Shafiun N Shimul</cp:lastModifiedBy>
  <cp:revision>8</cp:revision>
  <dcterms:created xsi:type="dcterms:W3CDTF">2023-06-20T06:39:05Z</dcterms:created>
  <dcterms:modified xsi:type="dcterms:W3CDTF">2023-06-20T07:13:20Z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2023-06-20T00:00:00Z</vt:filetime>
  </property>
  <property fmtid="{D5CDD505-2E9C-101B-9397-08002B2CF9AE}" pid="5" name="Producer">
    <vt:lpwstr>macOS Version 11.5.2 (Build 20G95) Quartz PDFContext</vt:lpwstr>
  </property>
</Properties>
</file>